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708C3-8766-0336-89C8-890B0B2BEFAB}" name="Mark Andrews" initials="MA" userId="S::mark.andrews@crondall-energy.com::8a402d74-4e25-4cbb-80c6-b02c989581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E1"/>
    <a:srgbClr val="FF7979"/>
    <a:srgbClr val="FDFDFD"/>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450" y="-133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www.crondall-energy.com/floating-facilities" TargetMode="External"/><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https://www.crondall-energy.com/what-we-do" TargetMode="External"/><Relationship Id="rId5" Type="http://schemas.openxmlformats.org/officeDocument/2006/relationships/hyperlink" Target="https://www.crondall-energy.com/where-we-are" TargetMode="External"/><Relationship Id="rId4" Type="http://schemas.openxmlformats.org/officeDocument/2006/relationships/hyperlink" Target="http://www.crondall-energy.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4EB1D34-FD12-3738-1852-D17225E5A888}"/>
              </a:ext>
            </a:extLst>
          </p:cNvPr>
          <p:cNvSpPr/>
          <p:nvPr userDrawn="1"/>
        </p:nvSpPr>
        <p:spPr>
          <a:xfrm>
            <a:off x="189000" y="1293782"/>
            <a:ext cx="6480000" cy="7740000"/>
          </a:xfrm>
          <a:prstGeom prst="roundRect">
            <a:avLst>
              <a:gd name="adj" fmla="val 1563"/>
            </a:avLst>
          </a:prstGeom>
          <a:solidFill>
            <a:schemeClr val="accent3">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ody of water with waves&#10;&#10;Description automatically generated with low confidence">
            <a:extLst>
              <a:ext uri="{FF2B5EF4-FFF2-40B4-BE49-F238E27FC236}">
                <a16:creationId xmlns:a16="http://schemas.microsoft.com/office/drawing/2014/main" id="{4F8B1860-3CDE-DD75-CB2C-4CC059426269}"/>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36588" b="38983"/>
          <a:stretch/>
        </p:blipFill>
        <p:spPr>
          <a:xfrm>
            <a:off x="-1" y="9204283"/>
            <a:ext cx="6857999" cy="701717"/>
          </a:xfrm>
          <a:prstGeom prst="rect">
            <a:avLst/>
          </a:prstGeom>
        </p:spPr>
      </p:pic>
      <p:cxnSp>
        <p:nvCxnSpPr>
          <p:cNvPr id="10" name="Straight Connector 9">
            <a:extLst>
              <a:ext uri="{FF2B5EF4-FFF2-40B4-BE49-F238E27FC236}">
                <a16:creationId xmlns:a16="http://schemas.microsoft.com/office/drawing/2014/main" id="{3CCE0671-EAF5-BABE-2778-FF051669E66E}"/>
              </a:ext>
            </a:extLst>
          </p:cNvPr>
          <p:cNvCxnSpPr>
            <a:cxnSpLocks/>
          </p:cNvCxnSpPr>
          <p:nvPr userDrawn="1"/>
        </p:nvCxnSpPr>
        <p:spPr>
          <a:xfrm>
            <a:off x="-8164" y="987873"/>
            <a:ext cx="68661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A092D7-432C-5EF2-80E5-96BBF73EF2F9}"/>
              </a:ext>
            </a:extLst>
          </p:cNvPr>
          <p:cNvCxnSpPr>
            <a:cxnSpLocks/>
          </p:cNvCxnSpPr>
          <p:nvPr userDrawn="1"/>
        </p:nvCxnSpPr>
        <p:spPr>
          <a:xfrm>
            <a:off x="3429000" y="1469571"/>
            <a:ext cx="0" cy="7364186"/>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225038D-5CE5-67B3-2A3E-CA2E19667842}"/>
              </a:ext>
            </a:extLst>
          </p:cNvPr>
          <p:cNvSpPr txBox="1">
            <a:spLocks/>
          </p:cNvSpPr>
          <p:nvPr/>
        </p:nvSpPr>
        <p:spPr>
          <a:xfrm>
            <a:off x="5306783" y="9274101"/>
            <a:ext cx="1551215" cy="568703"/>
          </a:xfrm>
          <a:prstGeom prst="rect">
            <a:avLst/>
          </a:prstGeom>
        </p:spPr>
        <p:txBody>
          <a:bodyPr vert="horz" lIns="91440" tIns="45720" rIns="91440" bIns="45720" rtlCol="0" anchor="ctr">
            <a:normAutofit fontScale="4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200" b="1">
                <a:solidFill>
                  <a:schemeClr val="bg1"/>
                </a:solidFill>
                <a:latin typeface="Century Gothic" panose="020B0502020202020204" pitchFamily="34" charset="0"/>
              </a:rPr>
              <a:t>TRANSORMING</a:t>
            </a:r>
          </a:p>
          <a:p>
            <a:pPr algn="l"/>
            <a:r>
              <a:rPr lang="en-GB" sz="3200" b="1">
                <a:solidFill>
                  <a:schemeClr val="bg1"/>
                </a:solidFill>
                <a:latin typeface="Century Gothic" panose="020B0502020202020204" pitchFamily="34" charset="0"/>
              </a:rPr>
              <a:t>OFFSHORE</a:t>
            </a:r>
          </a:p>
          <a:p>
            <a:pPr algn="l"/>
            <a:r>
              <a:rPr lang="en-GB" sz="3200" b="1">
                <a:solidFill>
                  <a:schemeClr val="bg1"/>
                </a:solidFill>
                <a:latin typeface="Century Gothic" panose="020B0502020202020204" pitchFamily="34" charset="0"/>
              </a:rPr>
              <a:t>ENERGY</a:t>
            </a:r>
            <a:endParaRPr lang="en-GB" sz="3200">
              <a:solidFill>
                <a:schemeClr val="bg1"/>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AB91E63E-F57F-D39C-D02B-B7527CFE93BB}"/>
              </a:ext>
            </a:extLst>
          </p:cNvPr>
          <p:cNvCxnSpPr>
            <a:cxnSpLocks/>
          </p:cNvCxnSpPr>
          <p:nvPr/>
        </p:nvCxnSpPr>
        <p:spPr>
          <a:xfrm>
            <a:off x="5331275" y="9306757"/>
            <a:ext cx="0" cy="457200"/>
          </a:xfrm>
          <a:prstGeom prst="line">
            <a:avLst/>
          </a:prstGeom>
          <a:ln w="38100">
            <a:solidFill>
              <a:srgbClr val="00A0E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E66BB8D5-E38F-CF40-E912-517E03732C2C}"/>
              </a:ext>
            </a:extLst>
          </p:cNvPr>
          <p:cNvSpPr txBox="1">
            <a:spLocks/>
          </p:cNvSpPr>
          <p:nvPr userDrawn="1"/>
        </p:nvSpPr>
        <p:spPr>
          <a:xfrm>
            <a:off x="189000" y="81332"/>
            <a:ext cx="3727545" cy="858924"/>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000" b="1">
                <a:solidFill>
                  <a:schemeClr val="tx1"/>
                </a:solidFill>
                <a:latin typeface="Century Gothic" panose="020B0502020202020204" pitchFamily="34" charset="0"/>
              </a:rPr>
              <a:t>Crondall</a:t>
            </a:r>
            <a:r>
              <a:rPr lang="en-GB" sz="3000" b="0">
                <a:solidFill>
                  <a:srgbClr val="00A0E1"/>
                </a:solidFill>
                <a:latin typeface="Century Gothic" panose="020B0502020202020204" pitchFamily="34" charset="0"/>
              </a:rPr>
              <a:t>energy</a:t>
            </a:r>
          </a:p>
        </p:txBody>
      </p:sp>
      <p:cxnSp>
        <p:nvCxnSpPr>
          <p:cNvPr id="17" name="Straight Connector 16">
            <a:extLst>
              <a:ext uri="{FF2B5EF4-FFF2-40B4-BE49-F238E27FC236}">
                <a16:creationId xmlns:a16="http://schemas.microsoft.com/office/drawing/2014/main" id="{97C3B4ED-E7F4-9363-F182-AC41F13CEE6A}"/>
              </a:ext>
            </a:extLst>
          </p:cNvPr>
          <p:cNvCxnSpPr>
            <a:cxnSpLocks/>
          </p:cNvCxnSpPr>
          <p:nvPr userDrawn="1"/>
        </p:nvCxnSpPr>
        <p:spPr>
          <a:xfrm>
            <a:off x="0" y="9196113"/>
            <a:ext cx="6857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AC795573-928D-D207-EB70-8AD99601969F}"/>
              </a:ext>
            </a:extLst>
          </p:cNvPr>
          <p:cNvSpPr txBox="1">
            <a:spLocks/>
          </p:cNvSpPr>
          <p:nvPr userDrawn="1"/>
        </p:nvSpPr>
        <p:spPr>
          <a:xfrm rot="16200000">
            <a:off x="6191017" y="270016"/>
            <a:ext cx="735775" cy="334374"/>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100" b="0">
                <a:solidFill>
                  <a:srgbClr val="00A0E1"/>
                </a:solidFill>
                <a:latin typeface="Avenir Next LT Pro Light" panose="020B0304020202020204" pitchFamily="34" charset="0"/>
              </a:rPr>
              <a:t>VISIT US</a:t>
            </a:r>
          </a:p>
        </p:txBody>
      </p:sp>
      <p:sp>
        <p:nvSpPr>
          <p:cNvPr id="33" name="Text Placeholder 32">
            <a:extLst>
              <a:ext uri="{FF2B5EF4-FFF2-40B4-BE49-F238E27FC236}">
                <a16:creationId xmlns:a16="http://schemas.microsoft.com/office/drawing/2014/main" id="{D41C2C85-B7F7-0F83-FF8D-4427BB99CFD9}"/>
              </a:ext>
            </a:extLst>
          </p:cNvPr>
          <p:cNvSpPr>
            <a:spLocks noGrp="1" noRot="1" noMove="1" noResize="1" noEditPoints="1" noAdjustHandles="1" noChangeArrowheads="1" noChangeShapeType="1"/>
          </p:cNvSpPr>
          <p:nvPr>
            <p:ph type="body" sz="quarter" idx="10"/>
          </p:nvPr>
        </p:nvSpPr>
        <p:spPr>
          <a:xfrm>
            <a:off x="257785" y="1470025"/>
            <a:ext cx="3090254" cy="7364413"/>
          </a:xfrm>
        </p:spPr>
        <p:txBody>
          <a:bodyPr>
            <a:normAutofit/>
          </a:bodyPr>
          <a:lstStyle>
            <a:lvl1pPr marL="0" indent="0">
              <a:buNone/>
              <a:defRPr sz="1000">
                <a:solidFill>
                  <a:schemeClr val="tx2"/>
                </a:solidFill>
              </a:defRPr>
            </a:lvl1pPr>
          </a:lstStyle>
          <a:p>
            <a:pPr algn="just">
              <a:lnSpc>
                <a:spcPct val="100000"/>
              </a:lnSpc>
            </a:pPr>
            <a:endParaRPr lang="en-US" sz="2400">
              <a:solidFill>
                <a:schemeClr val="tx2"/>
              </a:solidFill>
              <a:latin typeface="Avenir Next LT Pro Light" panose="020B0304020202020204" pitchFamily="34" charset="0"/>
              <a:cs typeface="Arial" panose="020B0604020202020204" pitchFamily="34" charset="0"/>
            </a:endParaRPr>
          </a:p>
        </p:txBody>
      </p:sp>
      <p:sp>
        <p:nvSpPr>
          <p:cNvPr id="34" name="Text Placeholder 32">
            <a:extLst>
              <a:ext uri="{FF2B5EF4-FFF2-40B4-BE49-F238E27FC236}">
                <a16:creationId xmlns:a16="http://schemas.microsoft.com/office/drawing/2014/main" id="{7A18A27C-8EF2-9076-0A3C-8343D5338C4C}"/>
              </a:ext>
            </a:extLst>
          </p:cNvPr>
          <p:cNvSpPr>
            <a:spLocks noGrp="1" noRot="1" noMove="1" noResize="1" noEditPoints="1" noAdjustHandles="1" noChangeArrowheads="1" noChangeShapeType="1"/>
          </p:cNvSpPr>
          <p:nvPr>
            <p:ph type="body" sz="quarter" idx="11"/>
          </p:nvPr>
        </p:nvSpPr>
        <p:spPr>
          <a:xfrm>
            <a:off x="3509961" y="1469571"/>
            <a:ext cx="3090254" cy="7364413"/>
          </a:xfrm>
        </p:spPr>
        <p:txBody>
          <a:bodyPr>
            <a:normAutofit/>
          </a:bodyPr>
          <a:lstStyle>
            <a:lvl1pPr marL="0" indent="0">
              <a:buNone/>
              <a:defRPr sz="1200">
                <a:solidFill>
                  <a:srgbClr val="00A0E1"/>
                </a:solidFill>
              </a:defRPr>
            </a:lvl1pPr>
          </a:lstStyle>
          <a:p>
            <a:pPr algn="just">
              <a:lnSpc>
                <a:spcPct val="100000"/>
              </a:lnSpc>
            </a:pPr>
            <a:endParaRPr lang="en-US" sz="2400" dirty="0">
              <a:solidFill>
                <a:schemeClr val="tx2"/>
              </a:solidFill>
              <a:latin typeface="Avenir Next LT Pro Light" panose="020B03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4650C4CC-46E8-F3FA-955B-138B9540A5A2}"/>
              </a:ext>
            </a:extLst>
          </p:cNvPr>
          <p:cNvSpPr/>
          <p:nvPr userDrawn="1"/>
        </p:nvSpPr>
        <p:spPr>
          <a:xfrm rot="10800000" flipV="1">
            <a:off x="3431634" y="845436"/>
            <a:ext cx="3486149" cy="283098"/>
          </a:xfrm>
          <a:prstGeom prst="homePlate">
            <a:avLst/>
          </a:prstGeom>
          <a:solidFill>
            <a:srgbClr val="00A0E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bg1"/>
              </a:solidFill>
            </a:endParaRPr>
          </a:p>
        </p:txBody>
      </p:sp>
      <p:sp>
        <p:nvSpPr>
          <p:cNvPr id="21" name="Text Placeholder 32">
            <a:extLst>
              <a:ext uri="{FF2B5EF4-FFF2-40B4-BE49-F238E27FC236}">
                <a16:creationId xmlns:a16="http://schemas.microsoft.com/office/drawing/2014/main" id="{B24E88D5-2926-D60C-1A74-5D59181274C2}"/>
              </a:ext>
            </a:extLst>
          </p:cNvPr>
          <p:cNvSpPr>
            <a:spLocks noGrp="1"/>
          </p:cNvSpPr>
          <p:nvPr>
            <p:ph type="body" sz="quarter" idx="12" hasCustomPrompt="1"/>
          </p:nvPr>
        </p:nvSpPr>
        <p:spPr>
          <a:xfrm>
            <a:off x="3578746" y="841707"/>
            <a:ext cx="3218564" cy="279023"/>
          </a:xfrm>
        </p:spPr>
        <p:txBody>
          <a:bodyPr anchor="ctr">
            <a:noAutofit/>
          </a:bodyPr>
          <a:lstStyle>
            <a:lvl1pPr marL="0" indent="0" algn="ctr">
              <a:buNone/>
              <a:defRPr sz="1200">
                <a:solidFill>
                  <a:schemeClr val="bg1"/>
                </a:solidFill>
                <a:latin typeface="Avenir Next LT Pro Demi" panose="020B0704020202020204" pitchFamily="34" charset="0"/>
              </a:defRPr>
            </a:lvl1pPr>
          </a:lstStyle>
          <a:p>
            <a:pPr algn="just">
              <a:lnSpc>
                <a:spcPct val="100000"/>
              </a:lnSpc>
            </a:pPr>
            <a:r>
              <a:rPr lang="en-US" sz="2400">
                <a:solidFill>
                  <a:schemeClr val="tx2"/>
                </a:solidFill>
                <a:latin typeface="Avenir Next LT Pro Light" panose="020B0304020202020204" pitchFamily="34" charset="0"/>
                <a:cs typeface="Arial" panose="020B0604020202020204" pitchFamily="34" charset="0"/>
              </a:rPr>
              <a:t>Capability Title</a:t>
            </a:r>
          </a:p>
        </p:txBody>
      </p:sp>
      <p:sp>
        <p:nvSpPr>
          <p:cNvPr id="22" name="Title 1">
            <a:hlinkClick r:id="rId3"/>
            <a:extLst>
              <a:ext uri="{FF2B5EF4-FFF2-40B4-BE49-F238E27FC236}">
                <a16:creationId xmlns:a16="http://schemas.microsoft.com/office/drawing/2014/main" id="{59F3311E-43DE-C986-EF87-1AFB5BDA2759}"/>
              </a:ext>
            </a:extLst>
          </p:cNvPr>
          <p:cNvSpPr txBox="1">
            <a:spLocks/>
          </p:cNvSpPr>
          <p:nvPr userDrawn="1"/>
        </p:nvSpPr>
        <p:spPr>
          <a:xfrm>
            <a:off x="3685608" y="122432"/>
            <a:ext cx="2129405" cy="682659"/>
          </a:xfrm>
          <a:prstGeom prst="rect">
            <a:avLst/>
          </a:prstGeom>
        </p:spPr>
        <p:txBody>
          <a:bodyPr vert="horz" lIns="91440" tIns="45720" rIns="91440" bIns="45720" rtlCol="0" anchor="t">
            <a:normAutofit fontScale="8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10000"/>
              </a:lnSpc>
            </a:pPr>
            <a:r>
              <a:rPr lang="en-GB" sz="900" b="1" dirty="0">
                <a:solidFill>
                  <a:schemeClr val="bg1">
                    <a:lumMod val="75000"/>
                  </a:schemeClr>
                </a:solidFill>
                <a:latin typeface="Avenir Next LT Pro Light" panose="020B0304020202020204" pitchFamily="34" charset="0"/>
              </a:rPr>
              <a:t>Energy Transition</a:t>
            </a:r>
          </a:p>
          <a:p>
            <a:pPr algn="r">
              <a:lnSpc>
                <a:spcPct val="110000"/>
              </a:lnSpc>
            </a:pPr>
            <a:r>
              <a:rPr lang="en-GB" sz="900" b="1" dirty="0">
                <a:solidFill>
                  <a:srgbClr val="00A0E1"/>
                </a:solidFill>
                <a:latin typeface="Avenir Next LT Pro Light" panose="020B0304020202020204" pitchFamily="34" charset="0"/>
              </a:rPr>
              <a:t>Floating Facilities</a:t>
            </a:r>
          </a:p>
          <a:p>
            <a:pPr algn="r">
              <a:lnSpc>
                <a:spcPct val="110000"/>
              </a:lnSpc>
            </a:pPr>
            <a:r>
              <a:rPr lang="en-GB" sz="900" b="1" dirty="0">
                <a:solidFill>
                  <a:schemeClr val="bg1">
                    <a:lumMod val="75000"/>
                  </a:schemeClr>
                </a:solidFill>
                <a:latin typeface="Avenir Next LT Pro Light" panose="020B0304020202020204" pitchFamily="34" charset="0"/>
              </a:rPr>
              <a:t>Subsea &amp; Pipelines</a:t>
            </a:r>
          </a:p>
          <a:p>
            <a:pPr marL="0" algn="r" defTabSz="685800" rtl="0" eaLnBrk="1" latinLnBrk="0" hangingPunct="1">
              <a:lnSpc>
                <a:spcPct val="110000"/>
              </a:lnSpc>
              <a:spcBef>
                <a:spcPct val="0"/>
              </a:spcBef>
              <a:buNone/>
            </a:pPr>
            <a:r>
              <a:rPr lang="en-GB" sz="800" b="1" kern="1200" dirty="0">
                <a:solidFill>
                  <a:srgbClr val="00A0E1"/>
                </a:solidFill>
                <a:latin typeface="Avenir Next LT Pro Light" panose="020B0304020202020204" pitchFamily="34" charset="0"/>
                <a:ea typeface="+mj-ea"/>
                <a:cs typeface="+mj-cs"/>
              </a:rPr>
              <a:t>Offshore Renewable Energy</a:t>
            </a:r>
          </a:p>
          <a:p>
            <a:pPr algn="r">
              <a:lnSpc>
                <a:spcPct val="110000"/>
              </a:lnSpc>
            </a:pPr>
            <a:r>
              <a:rPr lang="en-GB" sz="900" b="1" dirty="0">
                <a:solidFill>
                  <a:schemeClr val="bg1">
                    <a:lumMod val="75000"/>
                  </a:schemeClr>
                </a:solidFill>
                <a:latin typeface="Avenir Next LT Pro Light" panose="020B0304020202020204" pitchFamily="34" charset="0"/>
              </a:rPr>
              <a:t>Technology Development</a:t>
            </a:r>
          </a:p>
          <a:p>
            <a:pPr algn="r">
              <a:lnSpc>
                <a:spcPct val="110000"/>
              </a:lnSpc>
            </a:pPr>
            <a:r>
              <a:rPr lang="en-GB" sz="900" b="1" dirty="0">
                <a:solidFill>
                  <a:schemeClr val="bg1">
                    <a:lumMod val="75000"/>
                  </a:schemeClr>
                </a:solidFill>
                <a:latin typeface="Avenir Next LT Pro Light" panose="020B0304020202020204" pitchFamily="34" charset="0"/>
              </a:rPr>
              <a:t>Business Consulting</a:t>
            </a:r>
            <a:endParaRPr lang="en-GB" sz="900" b="0" dirty="0">
              <a:solidFill>
                <a:srgbClr val="00A0E1"/>
              </a:solidFill>
              <a:latin typeface="Avenir Next LT Pro Light" panose="020B0304020202020204" pitchFamily="34" charset="0"/>
            </a:endParaRPr>
          </a:p>
        </p:txBody>
      </p:sp>
      <p:sp>
        <p:nvSpPr>
          <p:cNvPr id="19" name="Title 1">
            <a:hlinkClick r:id="rId4"/>
            <a:extLst>
              <a:ext uri="{FF2B5EF4-FFF2-40B4-BE49-F238E27FC236}">
                <a16:creationId xmlns:a16="http://schemas.microsoft.com/office/drawing/2014/main" id="{496B8A1C-733C-B871-7BD8-42940431B864}"/>
              </a:ext>
            </a:extLst>
          </p:cNvPr>
          <p:cNvSpPr txBox="1">
            <a:spLocks/>
          </p:cNvSpPr>
          <p:nvPr userDrawn="1"/>
        </p:nvSpPr>
        <p:spPr>
          <a:xfrm>
            <a:off x="1239953" y="9253954"/>
            <a:ext cx="3126917" cy="282616"/>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a:solidFill>
                  <a:schemeClr val="bg1"/>
                </a:solidFill>
                <a:latin typeface="Century Gothic" panose="020B0502020202020204" pitchFamily="34" charset="0"/>
              </a:rPr>
              <a:t>www.crondall-energy.com</a:t>
            </a:r>
          </a:p>
        </p:txBody>
      </p:sp>
      <p:sp>
        <p:nvSpPr>
          <p:cNvPr id="20" name="Title 1">
            <a:hlinkClick r:id="rId5"/>
            <a:extLst>
              <a:ext uri="{FF2B5EF4-FFF2-40B4-BE49-F238E27FC236}">
                <a16:creationId xmlns:a16="http://schemas.microsoft.com/office/drawing/2014/main" id="{6FFBF91A-A363-6A3E-71FF-DB979163085F}"/>
              </a:ext>
            </a:extLst>
          </p:cNvPr>
          <p:cNvSpPr txBox="1">
            <a:spLocks/>
          </p:cNvSpPr>
          <p:nvPr userDrawn="1"/>
        </p:nvSpPr>
        <p:spPr>
          <a:xfrm>
            <a:off x="618444" y="9511988"/>
            <a:ext cx="4369935" cy="279021"/>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900">
                <a:solidFill>
                  <a:schemeClr val="bg1"/>
                </a:solidFill>
                <a:latin typeface="Century Gothic" panose="020B0502020202020204" pitchFamily="34" charset="0"/>
              </a:rPr>
              <a:t>Southampton | Aberdeen | London | Newcastle | Singapore | Houston</a:t>
            </a:r>
          </a:p>
        </p:txBody>
      </p:sp>
      <p:pic>
        <p:nvPicPr>
          <p:cNvPr id="23" name="Graphic 22">
            <a:hlinkClick r:id="rId6"/>
            <a:extLst>
              <a:ext uri="{FF2B5EF4-FFF2-40B4-BE49-F238E27FC236}">
                <a16:creationId xmlns:a16="http://schemas.microsoft.com/office/drawing/2014/main" id="{B692128B-879C-0E6B-8E44-166C874368BE}"/>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5014" y="122433"/>
            <a:ext cx="678930" cy="678930"/>
          </a:xfrm>
          <a:prstGeom prst="rect">
            <a:avLst/>
          </a:prstGeom>
        </p:spPr>
      </p:pic>
    </p:spTree>
    <p:extLst>
      <p:ext uri="{BB962C8B-B14F-4D97-AF65-F5344CB8AC3E}">
        <p14:creationId xmlns:p14="http://schemas.microsoft.com/office/powerpoint/2010/main" val="188237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F9CC3-6563-4EAC-A252-BDE5148B1AF8}"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313050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F9CC3-6563-4EAC-A252-BDE5148B1AF8}"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247768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F9CC3-6563-4EAC-A252-BDE5148B1AF8}"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596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F9CC3-6563-4EAC-A252-BDE5148B1AF8}"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304044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9F9CC3-6563-4EAC-A252-BDE5148B1AF8}"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352194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9F9CC3-6563-4EAC-A252-BDE5148B1AF8}" type="datetimeFigureOut">
              <a:rPr lang="en-GB" smtClean="0"/>
              <a:t>05/04/2023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10314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9F9CC3-6563-4EAC-A252-BDE5148B1AF8}" type="datetimeFigureOut">
              <a:rPr lang="en-GB" smtClean="0"/>
              <a:t>05/04/2023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415137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F9CC3-6563-4EAC-A252-BDE5148B1AF8}" type="datetimeFigureOut">
              <a:rPr lang="en-GB" smtClean="0"/>
              <a:t>05/04/2023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239501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9F9CC3-6563-4EAC-A252-BDE5148B1AF8}"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103207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9F9CC3-6563-4EAC-A252-BDE5148B1AF8}"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410120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9F9CC3-6563-4EAC-A252-BDE5148B1AF8}" type="datetimeFigureOut">
              <a:rPr lang="en-GB" smtClean="0"/>
              <a:t>05/04/2023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CFEAE57-43EB-432E-88D2-A1EB8CBFDB5A}" type="slidenum">
              <a:rPr lang="en-GB" smtClean="0"/>
              <a:t>‹#›</a:t>
            </a:fld>
            <a:endParaRPr lang="en-GB"/>
          </a:p>
        </p:txBody>
      </p:sp>
    </p:spTree>
    <p:extLst>
      <p:ext uri="{BB962C8B-B14F-4D97-AF65-F5344CB8AC3E}">
        <p14:creationId xmlns:p14="http://schemas.microsoft.com/office/powerpoint/2010/main" val="236378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9CCD9-2CE3-BBE7-0D36-1EE8C0718037}"/>
              </a:ext>
            </a:extLst>
          </p:cNvPr>
          <p:cNvSpPr>
            <a:spLocks noGrp="1"/>
          </p:cNvSpPr>
          <p:nvPr>
            <p:ph type="body" sz="quarter" idx="10"/>
          </p:nvPr>
        </p:nvSpPr>
        <p:spPr>
          <a:xfrm>
            <a:off x="257785" y="1508125"/>
            <a:ext cx="3090254" cy="7610475"/>
          </a:xfrm>
        </p:spPr>
        <p:txBody>
          <a:bodyPr vert="horz" lIns="91440" tIns="45720" rIns="91440" bIns="45720" rtlCol="0" anchor="t">
            <a:noAutofit/>
          </a:bodyPr>
          <a:lstStyle/>
          <a:p>
            <a:pPr>
              <a:lnSpc>
                <a:spcPct val="120000"/>
              </a:lnSpc>
              <a:spcBef>
                <a:spcPts val="0"/>
              </a:spcBef>
            </a:pPr>
            <a:r>
              <a:rPr lang="en-GB" sz="900" b="1" dirty="0">
                <a:solidFill>
                  <a:srgbClr val="00A0E1"/>
                </a:solidFill>
                <a:latin typeface="Verdana" panose="020B0604030504040204" pitchFamily="34" charset="0"/>
                <a:ea typeface="Verdana" panose="020B0604030504040204" pitchFamily="34" charset="0"/>
                <a:cs typeface="Arial" panose="020B0604020202020204" pitchFamily="34" charset="0"/>
              </a:rPr>
              <a:t>The IMR Tool</a:t>
            </a:r>
          </a:p>
          <a:p>
            <a:pPr algn="just">
              <a:lnSpc>
                <a:spcPct val="120000"/>
              </a:lnSpc>
              <a:spcBef>
                <a:spcPts val="0"/>
              </a:spcBef>
            </a:pPr>
            <a:endParaRPr lang="en-GB" sz="900" dirty="0">
              <a:solidFill>
                <a:schemeClr val="tx1"/>
              </a:solidFill>
              <a:latin typeface="Verdana"/>
              <a:ea typeface="Verdana"/>
              <a:cs typeface="Arial"/>
            </a:endParaRPr>
          </a:p>
          <a:p>
            <a:pPr algn="just">
              <a:lnSpc>
                <a:spcPct val="120000"/>
              </a:lnSpc>
              <a:spcBef>
                <a:spcPts val="0"/>
              </a:spcBef>
            </a:pPr>
            <a:r>
              <a:rPr lang="en-GB" sz="900" dirty="0" err="1">
                <a:solidFill>
                  <a:schemeClr val="tx1"/>
                </a:solidFill>
                <a:latin typeface="Verdana"/>
                <a:ea typeface="Verdana"/>
                <a:cs typeface="Arial"/>
              </a:rPr>
              <a:t>Crondall</a:t>
            </a:r>
            <a:r>
              <a:rPr lang="en-GB" sz="900" dirty="0">
                <a:solidFill>
                  <a:schemeClr val="tx1"/>
                </a:solidFill>
                <a:latin typeface="Verdana"/>
                <a:ea typeface="Verdana"/>
                <a:cs typeface="Arial"/>
              </a:rPr>
              <a:t> Energy has an extensive track record of developing low staffing and unattended offshore energy facilities. We developed the Inspection, Maintenance, and Repair (IMR) Tool to allow clients to understand the life cycle IMR workload for their facilities, at any stage of the project lifecycle (i.e. concept, pre-FEED, etc.).</a:t>
            </a:r>
          </a:p>
          <a:p>
            <a:pPr>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 </a:t>
            </a:r>
          </a:p>
          <a:p>
            <a:pPr>
              <a:lnSpc>
                <a:spcPct val="120000"/>
              </a:lnSpc>
              <a:spcBef>
                <a:spcPts val="0"/>
              </a:spcBef>
            </a:pPr>
            <a:r>
              <a:rPr lang="en-US" sz="900" dirty="0">
                <a:solidFill>
                  <a:schemeClr val="tx1"/>
                </a:solidFill>
                <a:latin typeface="Verdana"/>
                <a:ea typeface="Verdana"/>
                <a:cs typeface="Arial"/>
              </a:rPr>
              <a:t>The IMR tool estimates the workload for all IMR activities throughout the facility life. This is a "Bottom up" estimate  based on the facility equipment list. </a:t>
            </a:r>
          </a:p>
          <a:p>
            <a:pPr>
              <a:lnSpc>
                <a:spcPct val="120000"/>
              </a:lnSpc>
              <a:spcBef>
                <a:spcPts val="0"/>
              </a:spcBef>
            </a:pPr>
            <a:endParaRPr lang="en-US" sz="900" dirty="0">
              <a:solidFill>
                <a:schemeClr val="tx1"/>
              </a:solidFill>
              <a:latin typeface="Verdana"/>
              <a:ea typeface="Verdana"/>
              <a:cs typeface="Arial"/>
            </a:endParaRPr>
          </a:p>
          <a:p>
            <a:pPr>
              <a:lnSpc>
                <a:spcPct val="120000"/>
              </a:lnSpc>
              <a:spcBef>
                <a:spcPts val="0"/>
              </a:spcBef>
            </a:pPr>
            <a:r>
              <a:rPr lang="en-GB" sz="900" dirty="0">
                <a:solidFill>
                  <a:schemeClr val="tx1"/>
                </a:solidFill>
                <a:latin typeface="Verdana"/>
                <a:ea typeface="Verdana"/>
                <a:cs typeface="Arial"/>
              </a:rPr>
              <a:t>The tool is highly customisable to accommodate the differing operating philosophies between regions and companies. </a:t>
            </a:r>
            <a:r>
              <a:rPr lang="en-GB" sz="900" dirty="0" err="1">
                <a:solidFill>
                  <a:schemeClr val="tx1"/>
                </a:solidFill>
                <a:latin typeface="Verdana"/>
                <a:ea typeface="Verdana"/>
                <a:cs typeface="Arial"/>
              </a:rPr>
              <a:t>Crondall</a:t>
            </a:r>
            <a:r>
              <a:rPr lang="en-GB" sz="900" dirty="0">
                <a:solidFill>
                  <a:schemeClr val="tx1"/>
                </a:solidFill>
                <a:latin typeface="Verdana"/>
                <a:ea typeface="Verdana"/>
                <a:cs typeface="Arial"/>
              </a:rPr>
              <a:t> works closely with their clients to ensure their corporate practices and experience are embedded into the model. Additionally, the tool can utilise varying levels of qualitative and quantitative information to analyse the IMR estimate.</a:t>
            </a:r>
          </a:p>
          <a:p>
            <a:pPr>
              <a:lnSpc>
                <a:spcPct val="120000"/>
              </a:lnSpc>
              <a:spcBef>
                <a:spcPts val="0"/>
              </a:spcBef>
            </a:pPr>
            <a:endParaRPr lang="en-GB" sz="900" dirty="0">
              <a:solidFill>
                <a:schemeClr val="tx1"/>
              </a:solidFill>
              <a:latin typeface="Verdana"/>
              <a:ea typeface="Verdana"/>
              <a:cs typeface="Arial"/>
            </a:endParaRPr>
          </a:p>
          <a:p>
            <a:pPr>
              <a:lnSpc>
                <a:spcPct val="120000"/>
              </a:lnSpc>
              <a:spcBef>
                <a:spcPts val="0"/>
              </a:spcBef>
            </a:pPr>
            <a:r>
              <a:rPr lang="en-US" sz="900" dirty="0">
                <a:solidFill>
                  <a:schemeClr val="tx1"/>
                </a:solidFill>
                <a:latin typeface="Verdana"/>
                <a:ea typeface="Verdana"/>
                <a:cs typeface="Arial"/>
              </a:rPr>
              <a:t>The tool reports on these five IMR aspects of each equipment item </a:t>
            </a:r>
            <a:r>
              <a:rPr lang="en-GB" sz="900" dirty="0">
                <a:solidFill>
                  <a:schemeClr val="tx1"/>
                </a:solidFill>
                <a:latin typeface="Verdana"/>
                <a:ea typeface="Verdana"/>
                <a:cs typeface="Arial"/>
              </a:rPr>
              <a:t>:</a:t>
            </a:r>
          </a:p>
          <a:p>
            <a:pPr>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nSpc>
                <a:spcPct val="120000"/>
              </a:lnSpc>
              <a:spcBef>
                <a:spcPts val="0"/>
              </a:spcBef>
            </a:pPr>
            <a:r>
              <a:rPr lang="en-GB" sz="900" dirty="0">
                <a:solidFill>
                  <a:schemeClr val="tx1"/>
                </a:solidFill>
                <a:latin typeface="Verdana"/>
                <a:ea typeface="Verdana"/>
                <a:cs typeface="Arial"/>
              </a:rPr>
              <a:t>The tool utilises this output to advise a total POB on an annual basis, throughout the life of the facility. </a:t>
            </a:r>
          </a:p>
          <a:p>
            <a:pPr>
              <a:lnSpc>
                <a:spcPct val="120000"/>
              </a:lnSpc>
              <a:spcBef>
                <a:spcPts val="0"/>
              </a:spcBef>
            </a:pPr>
            <a:endParaRPr lang="en-GB" sz="900" dirty="0">
              <a:solidFill>
                <a:schemeClr val="tx1"/>
              </a:solidFill>
              <a:latin typeface="Verdana"/>
              <a:ea typeface="Verdana"/>
              <a:cs typeface="Arial"/>
            </a:endParaRPr>
          </a:p>
          <a:p>
            <a:pPr>
              <a:lnSpc>
                <a:spcPct val="120000"/>
              </a:lnSpc>
              <a:spcBef>
                <a:spcPts val="0"/>
              </a:spcBef>
            </a:pPr>
            <a:r>
              <a:rPr lang="en-GB" sz="900" dirty="0">
                <a:solidFill>
                  <a:schemeClr val="tx1"/>
                </a:solidFill>
                <a:latin typeface="Verdana"/>
                <a:ea typeface="Verdana"/>
                <a:cs typeface="Arial"/>
              </a:rPr>
              <a:t>The POB is broken down by technician type (i.e. Operations, Electrical, etc) and support roles (i.e. management, HSE, hotel services, etc).</a:t>
            </a:r>
          </a:p>
        </p:txBody>
      </p:sp>
      <p:sp>
        <p:nvSpPr>
          <p:cNvPr id="4" name="Text Placeholder 3">
            <a:extLst>
              <a:ext uri="{FF2B5EF4-FFF2-40B4-BE49-F238E27FC236}">
                <a16:creationId xmlns:a16="http://schemas.microsoft.com/office/drawing/2014/main" id="{A87CB252-8A8D-0D21-8F53-4EB5359C88A0}"/>
              </a:ext>
            </a:extLst>
          </p:cNvPr>
          <p:cNvSpPr>
            <a:spLocks noGrp="1"/>
          </p:cNvSpPr>
          <p:nvPr>
            <p:ph type="body" sz="quarter" idx="12"/>
          </p:nvPr>
        </p:nvSpPr>
        <p:spPr>
          <a:xfrm>
            <a:off x="3509961" y="865278"/>
            <a:ext cx="3368154" cy="246294"/>
          </a:xfrm>
        </p:spPr>
        <p:txBody>
          <a:bodyPr/>
          <a:lstStyle/>
          <a:p>
            <a:r>
              <a:rPr lang="en-GB" dirty="0">
                <a:latin typeface="Verdana" panose="020B0604030504040204" pitchFamily="34" charset="0"/>
                <a:ea typeface="Verdana" panose="020B0604030504040204" pitchFamily="34" charset="0"/>
              </a:rPr>
              <a:t>Inspection, Maintenance, and Repair Tool</a:t>
            </a:r>
          </a:p>
        </p:txBody>
      </p:sp>
      <p:sp>
        <p:nvSpPr>
          <p:cNvPr id="6" name="Rectangle: Rounded Corners 5">
            <a:extLst>
              <a:ext uri="{FF2B5EF4-FFF2-40B4-BE49-F238E27FC236}">
                <a16:creationId xmlns:a16="http://schemas.microsoft.com/office/drawing/2014/main" id="{EF127F05-6D48-5F8C-37B1-7BFA70FA3526}"/>
              </a:ext>
            </a:extLst>
          </p:cNvPr>
          <p:cNvSpPr/>
          <p:nvPr/>
        </p:nvSpPr>
        <p:spPr>
          <a:xfrm>
            <a:off x="3626852" y="7840133"/>
            <a:ext cx="2883967" cy="861104"/>
          </a:xfrm>
          <a:prstGeom prst="roundRect">
            <a:avLst>
              <a:gd name="adj" fmla="val 7247"/>
            </a:avLst>
          </a:prstGeom>
          <a:solidFill>
            <a:srgbClr val="00A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0"/>
              </a:spcAft>
            </a:pPr>
            <a:r>
              <a:rPr lang="en-GB"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Helping clients identify the most technically appropriate and cost- effective solutions to reduce their offshore maintenance burden.</a:t>
            </a:r>
            <a:endParaRPr lang="en-US"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Text Placeholder 1">
            <a:extLst>
              <a:ext uri="{FF2B5EF4-FFF2-40B4-BE49-F238E27FC236}">
                <a16:creationId xmlns:a16="http://schemas.microsoft.com/office/drawing/2014/main" id="{42D0A4F4-EDBF-207C-9C7D-7D9219101C9C}"/>
              </a:ext>
            </a:extLst>
          </p:cNvPr>
          <p:cNvSpPr txBox="1">
            <a:spLocks/>
          </p:cNvSpPr>
          <p:nvPr/>
        </p:nvSpPr>
        <p:spPr>
          <a:xfrm>
            <a:off x="3620690" y="1508125"/>
            <a:ext cx="3090254" cy="6238875"/>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0"/>
              </a:spcBef>
            </a:pPr>
            <a:r>
              <a:rPr lang="en-GB" sz="900" b="1" dirty="0">
                <a:solidFill>
                  <a:srgbClr val="00A0E1"/>
                </a:solidFill>
                <a:latin typeface="Verdana" panose="020B0604030504040204" pitchFamily="34" charset="0"/>
                <a:ea typeface="Verdana" panose="020B0604030504040204" pitchFamily="34" charset="0"/>
                <a:cs typeface="Arial" panose="020B0604020202020204" pitchFamily="34" charset="0"/>
              </a:rPr>
              <a:t>Our Service</a:t>
            </a:r>
          </a:p>
          <a:p>
            <a:pPr>
              <a:lnSpc>
                <a:spcPct val="120000"/>
              </a:lnSpc>
              <a:spcBef>
                <a:spcPts val="0"/>
              </a:spcBef>
            </a:pPr>
            <a:endParaRPr lang="en-GB" sz="900" b="1" dirty="0">
              <a:solidFill>
                <a:srgbClr val="00A0E1"/>
              </a:solidFill>
              <a:latin typeface="Verdana" panose="020B0604030504040204" pitchFamily="34" charset="0"/>
              <a:ea typeface="Verdana" panose="020B0604030504040204" pitchFamily="34" charset="0"/>
              <a:cs typeface="Arial" panose="020B0604020202020204" pitchFamily="34" charset="0"/>
            </a:endParaRPr>
          </a:p>
          <a:p>
            <a:pPr>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Crondall Energy combines its technical expertise and operational experience with the IMR tool to provide the following services;</a:t>
            </a:r>
          </a:p>
          <a:p>
            <a:pPr marL="171450" indent="-171450" algn="just">
              <a:lnSpc>
                <a:spcPct val="120000"/>
              </a:lnSpc>
              <a:spcBef>
                <a:spcPts val="0"/>
              </a:spcBef>
              <a:buFont typeface="Wingdings" panose="05000000000000000000" pitchFamily="2" charset="2"/>
              <a:buChar char="Ø"/>
            </a:pPr>
            <a:r>
              <a:rPr lang="en-GB" sz="900" dirty="0">
                <a:solidFill>
                  <a:schemeClr val="tx1"/>
                </a:solidFill>
                <a:latin typeface="Verdana"/>
                <a:ea typeface="Verdana"/>
                <a:cs typeface="Arial"/>
              </a:rPr>
              <a:t>Estimating the accommodation size and adjust throughout the project development</a:t>
            </a:r>
          </a:p>
          <a:p>
            <a:pPr marL="171450" indent="-171450" algn="just">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Asses the opportunity to reduce offshore IMR hours,</a:t>
            </a:r>
          </a:p>
          <a:p>
            <a:pPr marL="171450" indent="-171450" algn="just">
              <a:lnSpc>
                <a:spcPct val="120000"/>
              </a:lnSpc>
              <a:spcBef>
                <a:spcPts val="0"/>
              </a:spcBef>
              <a:buFont typeface="Wingdings" panose="05000000000000000000" pitchFamily="2" charset="2"/>
              <a:buChar char="Ø"/>
            </a:pPr>
            <a:r>
              <a:rPr lang="en-GB" sz="900" dirty="0">
                <a:solidFill>
                  <a:schemeClr val="tx1"/>
                </a:solidFill>
                <a:latin typeface="Verdana"/>
                <a:ea typeface="Verdana"/>
                <a:cs typeface="Arial"/>
              </a:rPr>
              <a:t>Assess the impact of alternative operational strategies, </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a:ea typeface="Verdana"/>
                <a:cs typeface="Arial"/>
              </a:rPr>
              <a:t>Assess the impact of digital tools, </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a:ea typeface="Verdana"/>
                <a:cs typeface="Arial"/>
              </a:rPr>
              <a:t>Assess the impact of alternative process designs</a:t>
            </a: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marL="171450" indent="-171450">
              <a:lnSpc>
                <a:spcPct val="120000"/>
              </a:lnSpc>
              <a:spcBef>
                <a:spcPts val="0"/>
              </a:spcBef>
              <a:buFont typeface="Wingdings" panose="05000000000000000000" pitchFamily="2" charset="2"/>
              <a:buChar char="Ø"/>
            </a:pPr>
            <a:endParaRPr lang="en-GB" sz="900" dirty="0">
              <a:solidFill>
                <a:schemeClr val="tx1"/>
              </a:solidFill>
              <a:latin typeface="Verdana"/>
              <a:ea typeface="Verdana"/>
              <a:cs typeface="Arial"/>
            </a:endParaRPr>
          </a:p>
          <a:p>
            <a:pPr>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Outputs from the tool are utilised by Crondall to perform the assessments detailed above.  Typical outputs can include;</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Effect of digital initiatives on workload</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Workload breakdown (by work and technician type)</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Effect of maintenance strategies</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Sizing of accommodation</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Identify “bad actors” that contribute most to technician workload</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Impact of alternative equipment selection</a:t>
            </a:r>
          </a:p>
          <a:p>
            <a:pPr marL="171450" indent="-171450">
              <a:lnSpc>
                <a:spcPct val="120000"/>
              </a:lnSpc>
              <a:spcBef>
                <a:spcPts val="0"/>
              </a:spcBef>
              <a:buFont typeface="Wingdings" panose="05000000000000000000" pitchFamily="2" charset="2"/>
              <a:buChar char="Ø"/>
            </a:pPr>
            <a:r>
              <a:rPr lang="en-GB" sz="900" dirty="0">
                <a:solidFill>
                  <a:schemeClr val="tx1"/>
                </a:solidFill>
                <a:latin typeface="Verdana"/>
                <a:ea typeface="Verdana"/>
                <a:cs typeface="Arial"/>
              </a:rPr>
              <a:t>Probabilistic estimate to understand impact of external factors (i.e. carry over work, upgrade work, etc)</a:t>
            </a: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pic>
        <p:nvPicPr>
          <p:cNvPr id="71" name="Picture 70">
            <a:extLst>
              <a:ext uri="{FF2B5EF4-FFF2-40B4-BE49-F238E27FC236}">
                <a16:creationId xmlns:a16="http://schemas.microsoft.com/office/drawing/2014/main" id="{59655668-BB43-910C-71C1-1CBE6A673BF2}"/>
              </a:ext>
            </a:extLst>
          </p:cNvPr>
          <p:cNvPicPr>
            <a:picLocks noChangeAspect="1"/>
          </p:cNvPicPr>
          <p:nvPr/>
        </p:nvPicPr>
        <p:blipFill>
          <a:blip r:embed="rId2"/>
          <a:stretch>
            <a:fillRect/>
          </a:stretch>
        </p:blipFill>
        <p:spPr>
          <a:xfrm>
            <a:off x="214369" y="5903243"/>
            <a:ext cx="3281944" cy="1130323"/>
          </a:xfrm>
          <a:prstGeom prst="rect">
            <a:avLst/>
          </a:prstGeom>
        </p:spPr>
      </p:pic>
      <p:pic>
        <p:nvPicPr>
          <p:cNvPr id="7" name="Picture 6">
            <a:extLst>
              <a:ext uri="{FF2B5EF4-FFF2-40B4-BE49-F238E27FC236}">
                <a16:creationId xmlns:a16="http://schemas.microsoft.com/office/drawing/2014/main" id="{49CA332F-54E8-60A5-028C-08D805C46061}"/>
              </a:ext>
            </a:extLst>
          </p:cNvPr>
          <p:cNvPicPr>
            <a:picLocks noChangeAspect="1"/>
          </p:cNvPicPr>
          <p:nvPr/>
        </p:nvPicPr>
        <p:blipFill>
          <a:blip r:embed="rId3"/>
          <a:stretch>
            <a:fillRect/>
          </a:stretch>
        </p:blipFill>
        <p:spPr>
          <a:xfrm>
            <a:off x="4228838" y="3882427"/>
            <a:ext cx="1930400" cy="1330544"/>
          </a:xfrm>
          <a:prstGeom prst="rect">
            <a:avLst/>
          </a:prstGeom>
        </p:spPr>
      </p:pic>
    </p:spTree>
    <p:extLst>
      <p:ext uri="{BB962C8B-B14F-4D97-AF65-F5344CB8AC3E}">
        <p14:creationId xmlns:p14="http://schemas.microsoft.com/office/powerpoint/2010/main" val="68557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9CCD9-2CE3-BBE7-0D36-1EE8C0718037}"/>
              </a:ext>
            </a:extLst>
          </p:cNvPr>
          <p:cNvSpPr>
            <a:spLocks noGrp="1"/>
          </p:cNvSpPr>
          <p:nvPr>
            <p:ph type="body" sz="quarter" idx="10"/>
          </p:nvPr>
        </p:nvSpPr>
        <p:spPr>
          <a:xfrm>
            <a:off x="257785" y="1346201"/>
            <a:ext cx="3090254" cy="3296708"/>
          </a:xfrm>
        </p:spPr>
        <p:txBody>
          <a:bodyPr>
            <a:noAutofit/>
          </a:bodyPr>
          <a:lstStyle/>
          <a:p>
            <a:pPr>
              <a:lnSpc>
                <a:spcPct val="120000"/>
              </a:lnSpc>
              <a:spcBef>
                <a:spcPts val="0"/>
              </a:spcBef>
            </a:pPr>
            <a:r>
              <a:rPr lang="en-GB" sz="900" b="1" dirty="0">
                <a:solidFill>
                  <a:srgbClr val="00A0E1"/>
                </a:solidFill>
                <a:latin typeface="Verdana" panose="020B0604030504040204" pitchFamily="34" charset="0"/>
                <a:ea typeface="Verdana" panose="020B0604030504040204" pitchFamily="34" charset="0"/>
                <a:cs typeface="Arial" panose="020B0604020202020204" pitchFamily="34" charset="0"/>
              </a:rPr>
              <a:t>Case Study: Concept Stage POB Estimate</a:t>
            </a: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Crondall Energy supported a client to assess their personnel requirements for a new build facility.  The client's objective was for the new build facility was to deliver a significant reduction in offshore personnel.  Crondall Energy’s role was to assess the impact of the design changes proposed and provide recommendations to size the accommodation.</a:t>
            </a:r>
          </a:p>
          <a:p>
            <a:pPr algn="just">
              <a:lnSpc>
                <a:spcPct val="120000"/>
              </a:lnSpc>
              <a:spcBef>
                <a:spcPts val="0"/>
              </a:spcBef>
            </a:pPr>
            <a:endParaRPr lang="en-GB" sz="5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Crondall Energy undertook several workshops to understand the clients current and future operating and maintenance strategy and gain buy-in from key stakeholders.</a:t>
            </a:r>
          </a:p>
          <a:p>
            <a:pPr algn="just">
              <a:lnSpc>
                <a:spcPct val="120000"/>
              </a:lnSpc>
              <a:spcBef>
                <a:spcPts val="0"/>
              </a:spcBef>
            </a:pPr>
            <a:endParaRPr lang="en-GB" sz="5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Crondall Energy then performed an IMR estimate for the new facility design over the field life to identify activities / equipment that contributed most to the IMR burden, as shown below:</a:t>
            </a: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Crondall Energy then utilised the IMR tool to perform a probabilistic estimate of the facilities POB (full field life) to understand the potential impact of external events as shown below:</a:t>
            </a: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cs typeface="Arial" panose="020B0604020202020204" pitchFamily="34" charset="0"/>
              </a:rPr>
              <a:t>These results quantified the benefit of the clients’ facility design changes, identify further opportunities to reduce IMR burden, and select an accommodation adequately sized for potential future external events.</a:t>
            </a:r>
            <a:endParaRPr lang="en-US" sz="9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BEFDE34-3418-7E91-56C3-FF50F0254B67}"/>
              </a:ext>
            </a:extLst>
          </p:cNvPr>
          <p:cNvSpPr>
            <a:spLocks noGrp="1"/>
          </p:cNvSpPr>
          <p:nvPr>
            <p:ph type="body" sz="quarter" idx="11"/>
          </p:nvPr>
        </p:nvSpPr>
        <p:spPr>
          <a:xfrm>
            <a:off x="3509961" y="1346201"/>
            <a:ext cx="3090254" cy="7364413"/>
          </a:xfrm>
        </p:spPr>
        <p:txBody>
          <a:bodyPr>
            <a:normAutofit/>
          </a:bodyPr>
          <a:lstStyle/>
          <a:p>
            <a:pPr marL="0" marR="0" algn="just">
              <a:lnSpc>
                <a:spcPct val="120000"/>
              </a:lnSpc>
              <a:spcBef>
                <a:spcPts val="0"/>
              </a:spcBef>
              <a:spcAft>
                <a:spcPts val="0"/>
              </a:spcAft>
              <a:tabLst>
                <a:tab pos="736600" algn="l"/>
                <a:tab pos="850900" algn="l"/>
              </a:tabLst>
            </a:pPr>
            <a:r>
              <a:rPr lang="en-GB" sz="900" b="1" kern="1400" dirty="0">
                <a:effectLst/>
                <a:latin typeface="Verdana" panose="020B0604030504040204" pitchFamily="34" charset="0"/>
                <a:ea typeface="Verdana" panose="020B0604030504040204" pitchFamily="34" charset="0"/>
                <a:cs typeface="ArialNarrow"/>
              </a:rPr>
              <a:t>Case Study: Assessing Digital Tools</a:t>
            </a:r>
          </a:p>
          <a:p>
            <a:pPr marL="0" marR="0" algn="just">
              <a:lnSpc>
                <a:spcPct val="120000"/>
              </a:lnSpc>
              <a:spcBef>
                <a:spcPts val="0"/>
              </a:spcBef>
              <a:spcAft>
                <a:spcPts val="0"/>
              </a:spcAft>
              <a:tabLst>
                <a:tab pos="736600" algn="l"/>
                <a:tab pos="850900" algn="l"/>
              </a:tabLst>
            </a:pPr>
            <a:endParaRPr lang="en-US" sz="900" b="1" kern="50" dirty="0">
              <a:effectLst/>
              <a:latin typeface="Verdana" panose="020B0604030504040204" pitchFamily="34" charset="0"/>
              <a:ea typeface="Verdana" panose="020B0604030504040204" pitchFamily="34" charset="0"/>
              <a:cs typeface="MinionPro-Regular"/>
            </a:endParaRPr>
          </a:p>
          <a:p>
            <a:pPr marL="0" marR="43180" algn="just">
              <a:lnSpc>
                <a:spcPct val="120000"/>
              </a:lnSpc>
              <a:spcBef>
                <a:spcPts val="0"/>
              </a:spcBef>
              <a:spcAft>
                <a:spcPts val="600"/>
              </a:spcAft>
            </a:pPr>
            <a:r>
              <a:rPr lang="en-GB"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 Energy supported a client by providing an independent assessment of the impact of various digital initiatives and developing a roadmap for implementation to </a:t>
            </a:r>
            <a:r>
              <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rPr>
              <a:t>achieve</a:t>
            </a:r>
            <a:r>
              <a:rPr lang="en-GB"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these IMR workload savings.</a:t>
            </a: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r>
              <a:rPr lang="en-GB"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 Energy utilised the IMR tool to develop an estimate of the facilities IMR burden.  Crondall Energy then performed an </a:t>
            </a:r>
            <a:r>
              <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rPr>
              <a:t>assessment of the digital tools, clearly identifying the IMR activities that could be modified or reduced as result.  Providing the client with a clear quantifiable impact of the proposed tools.  Crondall Energy then provided a cost of implement enation to enable the client to build a business case for implementation.</a:t>
            </a: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marR="43180" algn="just">
              <a:lnSpc>
                <a:spcPct val="120000"/>
              </a:lnSpc>
              <a:spcBef>
                <a:spcPts val="0"/>
              </a:spcBef>
              <a:spcAft>
                <a:spcPts val="600"/>
              </a:spcAft>
            </a:pPr>
            <a:endParaRPr lang="en-GB" sz="900" dirty="0">
              <a:solidFill>
                <a:schemeClr val="tx1"/>
              </a:solidFill>
              <a:latin typeface="Verdana" panose="020B0604030504040204" pitchFamily="34" charset="0"/>
              <a:ea typeface="Verdana" panose="020B060403050404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endParaRPr>
          </a:p>
          <a:p>
            <a:pPr>
              <a:lnSpc>
                <a:spcPct val="120000"/>
              </a:lnSpc>
              <a:spcBef>
                <a:spcPts val="0"/>
              </a:spcBef>
            </a:pPr>
            <a:r>
              <a:rPr lang="en-GB" sz="900" b="1" dirty="0">
                <a:latin typeface="Verdana" panose="020B0604030504040204" pitchFamily="34" charset="0"/>
                <a:ea typeface="Verdana" panose="020B0604030504040204" pitchFamily="34" charset="0"/>
              </a:rPr>
              <a:t>Case Study: Alternate Operation Strategies</a:t>
            </a:r>
          </a:p>
          <a:p>
            <a:pPr algn="just">
              <a:lnSpc>
                <a:spcPct val="120000"/>
              </a:lnSpc>
              <a:spcBef>
                <a:spcPts val="0"/>
              </a:spcBef>
            </a:pPr>
            <a:endParaRPr lang="en-GB" sz="900" b="1" dirty="0">
              <a:latin typeface="Verdana" panose="020B0604030504040204" pitchFamily="34" charset="0"/>
              <a:ea typeface="Verdana" panose="020B0604030504040204" pitchFamily="34" charset="0"/>
            </a:endParaRPr>
          </a:p>
          <a:p>
            <a:pPr algn="just">
              <a:lnSpc>
                <a:spcPct val="120000"/>
              </a:lnSpc>
              <a:spcBef>
                <a:spcPts val="0"/>
              </a:spcBef>
            </a:pPr>
            <a:r>
              <a:rPr lang="en-GB" sz="900" dirty="0">
                <a:solidFill>
                  <a:schemeClr val="tx1"/>
                </a:solidFill>
                <a:latin typeface="Verdana" panose="020B0604030504040204" pitchFamily="34" charset="0"/>
                <a:ea typeface="Verdana" panose="020B0604030504040204" pitchFamily="34" charset="0"/>
              </a:rPr>
              <a:t>Crondall Energy helped their client to assess the potential benefits and implementation of campaign maintenance.  This review utilises the IMR tool to identify the potential campaign duration, frequency, and technician volume.</a:t>
            </a: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endParaRPr>
          </a:p>
          <a:p>
            <a:pPr algn="just">
              <a:lnSpc>
                <a:spcPct val="120000"/>
              </a:lnSpc>
              <a:spcBef>
                <a:spcPts val="0"/>
              </a:spcBef>
            </a:pPr>
            <a:endParaRPr lang="en-GB" sz="900" dirty="0">
              <a:solidFill>
                <a:schemeClr val="tx1"/>
              </a:solidFill>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A87CB252-8A8D-0D21-8F53-4EB5359C88A0}"/>
              </a:ext>
            </a:extLst>
          </p:cNvPr>
          <p:cNvSpPr>
            <a:spLocks noGrp="1"/>
          </p:cNvSpPr>
          <p:nvPr>
            <p:ph type="body" sz="quarter" idx="12"/>
          </p:nvPr>
        </p:nvSpPr>
        <p:spPr>
          <a:xfrm>
            <a:off x="3509961" y="865278"/>
            <a:ext cx="3368154" cy="246294"/>
          </a:xfrm>
        </p:spPr>
        <p:txBody>
          <a:bodyPr/>
          <a:lstStyle/>
          <a:p>
            <a:r>
              <a:rPr lang="en-GB">
                <a:latin typeface="Verdana" panose="020B0604030504040204" pitchFamily="34" charset="0"/>
                <a:ea typeface="Verdana" panose="020B0604030504040204" pitchFamily="34" charset="0"/>
              </a:rPr>
              <a:t>Inspection, Maintenance, and Repair Tool</a:t>
            </a:r>
          </a:p>
        </p:txBody>
      </p:sp>
      <p:pic>
        <p:nvPicPr>
          <p:cNvPr id="11" name="Picture 10">
            <a:extLst>
              <a:ext uri="{FF2B5EF4-FFF2-40B4-BE49-F238E27FC236}">
                <a16:creationId xmlns:a16="http://schemas.microsoft.com/office/drawing/2014/main" id="{BBAC798B-C3D6-56E9-B484-1B18FEF62761}"/>
              </a:ext>
            </a:extLst>
          </p:cNvPr>
          <p:cNvPicPr>
            <a:picLocks noChangeAspect="1"/>
          </p:cNvPicPr>
          <p:nvPr/>
        </p:nvPicPr>
        <p:blipFill rotWithShape="1">
          <a:blip r:embed="rId2"/>
          <a:srcRect b="9152"/>
          <a:stretch/>
        </p:blipFill>
        <p:spPr>
          <a:xfrm>
            <a:off x="382495" y="6698218"/>
            <a:ext cx="2840832" cy="1432441"/>
          </a:xfrm>
          <a:prstGeom prst="rect">
            <a:avLst/>
          </a:prstGeom>
        </p:spPr>
      </p:pic>
      <p:pic>
        <p:nvPicPr>
          <p:cNvPr id="13" name="Picture 12">
            <a:extLst>
              <a:ext uri="{FF2B5EF4-FFF2-40B4-BE49-F238E27FC236}">
                <a16:creationId xmlns:a16="http://schemas.microsoft.com/office/drawing/2014/main" id="{DF9CB91C-8116-3DAE-6938-0B328C497978}"/>
              </a:ext>
            </a:extLst>
          </p:cNvPr>
          <p:cNvPicPr>
            <a:picLocks noChangeAspect="1"/>
          </p:cNvPicPr>
          <p:nvPr/>
        </p:nvPicPr>
        <p:blipFill rotWithShape="1">
          <a:blip r:embed="rId3"/>
          <a:srcRect b="25124"/>
          <a:stretch/>
        </p:blipFill>
        <p:spPr>
          <a:xfrm>
            <a:off x="152706" y="4667250"/>
            <a:ext cx="3300411" cy="1371600"/>
          </a:xfrm>
          <a:prstGeom prst="rect">
            <a:avLst/>
          </a:prstGeom>
        </p:spPr>
      </p:pic>
      <p:pic>
        <p:nvPicPr>
          <p:cNvPr id="14" name="Picture 13">
            <a:extLst>
              <a:ext uri="{FF2B5EF4-FFF2-40B4-BE49-F238E27FC236}">
                <a16:creationId xmlns:a16="http://schemas.microsoft.com/office/drawing/2014/main" id="{26F98B77-625B-E851-93E7-B5E647DDA82C}"/>
              </a:ext>
            </a:extLst>
          </p:cNvPr>
          <p:cNvPicPr>
            <a:picLocks noChangeAspect="1"/>
          </p:cNvPicPr>
          <p:nvPr/>
        </p:nvPicPr>
        <p:blipFill>
          <a:blip r:embed="rId4"/>
          <a:stretch>
            <a:fillRect/>
          </a:stretch>
        </p:blipFill>
        <p:spPr>
          <a:xfrm>
            <a:off x="3634673" y="4345517"/>
            <a:ext cx="2870859" cy="1596122"/>
          </a:xfrm>
          <a:prstGeom prst="rect">
            <a:avLst/>
          </a:prstGeom>
        </p:spPr>
      </p:pic>
      <p:pic>
        <p:nvPicPr>
          <p:cNvPr id="16" name="Picture 15">
            <a:extLst>
              <a:ext uri="{FF2B5EF4-FFF2-40B4-BE49-F238E27FC236}">
                <a16:creationId xmlns:a16="http://schemas.microsoft.com/office/drawing/2014/main" id="{C28F7D0C-A683-C3BD-B28C-4BC9B7E2E9B8}"/>
              </a:ext>
            </a:extLst>
          </p:cNvPr>
          <p:cNvPicPr>
            <a:picLocks noChangeAspect="1"/>
          </p:cNvPicPr>
          <p:nvPr/>
        </p:nvPicPr>
        <p:blipFill>
          <a:blip r:embed="rId5"/>
          <a:stretch>
            <a:fillRect/>
          </a:stretch>
        </p:blipFill>
        <p:spPr>
          <a:xfrm>
            <a:off x="3509961" y="7414438"/>
            <a:ext cx="2840832" cy="1576756"/>
          </a:xfrm>
          <a:prstGeom prst="rect">
            <a:avLst/>
          </a:prstGeom>
        </p:spPr>
      </p:pic>
    </p:spTree>
    <p:extLst>
      <p:ext uri="{BB962C8B-B14F-4D97-AF65-F5344CB8AC3E}">
        <p14:creationId xmlns:p14="http://schemas.microsoft.com/office/powerpoint/2010/main" val="1543351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4f8c5c-fe5e-4ec2-908a-bb6bf7cb6d89">
      <Terms xmlns="http://schemas.microsoft.com/office/infopath/2007/PartnerControls"/>
    </lcf76f155ced4ddcb4097134ff3c332f>
    <TaxCatchAll xmlns="3a525621-cc57-4a15-8367-7ae3413770a2" xsi:nil="true"/>
    <SharedWithUsers xmlns="3a525621-cc57-4a15-8367-7ae3413770a2">
      <UserInfo>
        <DisplayName>Mark Andrews</DisplayName>
        <AccountId>419</AccountId>
        <AccountType/>
      </UserInfo>
    </SharedWithUsers>
    <MediaLengthInSeconds xmlns="244f8c5c-fe5e-4ec2-908a-bb6bf7cb6d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EC128F6321CC4C8DD168A6AC8DA888" ma:contentTypeVersion="16" ma:contentTypeDescription="Create a new document." ma:contentTypeScope="" ma:versionID="1dcf7f243a57f0a024b841bc50ddf3ed">
  <xsd:schema xmlns:xsd="http://www.w3.org/2001/XMLSchema" xmlns:xs="http://www.w3.org/2001/XMLSchema" xmlns:p="http://schemas.microsoft.com/office/2006/metadata/properties" xmlns:ns2="244f8c5c-fe5e-4ec2-908a-bb6bf7cb6d89" xmlns:ns3="3a525621-cc57-4a15-8367-7ae3413770a2" targetNamespace="http://schemas.microsoft.com/office/2006/metadata/properties" ma:root="true" ma:fieldsID="ddda77df912150d2b4900ae1d7ff18af" ns2:_="" ns3:_="">
    <xsd:import namespace="244f8c5c-fe5e-4ec2-908a-bb6bf7cb6d89"/>
    <xsd:import namespace="3a525621-cc57-4a15-8367-7ae3413770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4f8c5c-fe5e-4ec2-908a-bb6bf7cb6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a81418a-3bd4-4809-84f8-a489d4960fb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25621-cc57-4a15-8367-7ae3413770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d91215-9acc-400e-8b1d-8318230d1172}" ma:internalName="TaxCatchAll" ma:showField="CatchAllData" ma:web="3a525621-cc57-4a15-8367-7ae3413770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6BC414-07B0-47B9-8D02-2B7D207D860C}">
  <ds:schemaRef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 ds:uri="3a525621-cc57-4a15-8367-7ae3413770a2"/>
    <ds:schemaRef ds:uri="http://schemas.microsoft.com/office/2006/documentManagement/types"/>
    <ds:schemaRef ds:uri="http://purl.org/dc/dcmitype/"/>
    <ds:schemaRef ds:uri="http://schemas.microsoft.com/office/infopath/2007/PartnerControls"/>
    <ds:schemaRef ds:uri="244f8c5c-fe5e-4ec2-908a-bb6bf7cb6d89"/>
  </ds:schemaRefs>
</ds:datastoreItem>
</file>

<file path=customXml/itemProps2.xml><?xml version="1.0" encoding="utf-8"?>
<ds:datastoreItem xmlns:ds="http://schemas.openxmlformats.org/officeDocument/2006/customXml" ds:itemID="{37D16931-721F-48F1-B2EB-831A58ED2396}">
  <ds:schemaRefs>
    <ds:schemaRef ds:uri="244f8c5c-fe5e-4ec2-908a-bb6bf7cb6d89"/>
    <ds:schemaRef ds:uri="3a525621-cc57-4a15-8367-7ae3413770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48A4C1-BF41-403D-81D2-768029077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1804</TotalTime>
  <Words>732</Words>
  <Application>Microsoft Office PowerPoint</Application>
  <PresentationFormat>A4 Paper (210x297 mm)</PresentationFormat>
  <Paragraphs>92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Avenir Next LT Pro Demi</vt:lpstr>
      <vt:lpstr>Avenir Next LT Pro Light</vt:lpstr>
      <vt:lpstr>Calibri</vt:lpstr>
      <vt:lpstr>Calibri Light</vt:lpstr>
      <vt:lpstr>Century Gothic</vt:lpstr>
      <vt:lpstr>Verdana</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Crondallenergy</dc:title>
  <dc:creator>Lee Martin</dc:creator>
  <cp:lastModifiedBy>Amy Grant-Simpson</cp:lastModifiedBy>
  <cp:revision>46</cp:revision>
  <dcterms:created xsi:type="dcterms:W3CDTF">2022-05-04T14:24:24Z</dcterms:created>
  <dcterms:modified xsi:type="dcterms:W3CDTF">2023-04-06T13:48:01Z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0x010100AAEC128F6321CC4C8DD168A6AC8DA888</vt:lpwstr>
  </property>
  <property fmtid="{D5CDD505-2E9C-101B-9397-08002B2CF9AE}" pid="3" name="Order">
    <vt:r8>543700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