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1"/>
    <a:srgbClr val="576579"/>
    <a:srgbClr val="FF7979"/>
    <a:srgbClr val="FDFDFD"/>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77" d="100"/>
          <a:sy n="77" d="100"/>
        </p:scale>
        <p:origin x="3222" y="108"/>
      </p:cViewPr>
      <p:guideLst>
        <p:guide orient="horz" pos="31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www.crondall-energy.com/business-consulting"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www.crondall-energy.com/what-we-do" TargetMode="External"/><Relationship Id="rId5" Type="http://schemas.openxmlformats.org/officeDocument/2006/relationships/hyperlink" Target="https://www.crondall-energy.com/where-we-are" TargetMode="External"/><Relationship Id="rId4" Type="http://schemas.openxmlformats.org/officeDocument/2006/relationships/hyperlink" Target="http://www.crondall-energy.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4EB1D34-FD12-3738-1852-D17225E5A888}"/>
              </a:ext>
            </a:extLst>
          </p:cNvPr>
          <p:cNvSpPr/>
          <p:nvPr userDrawn="1"/>
        </p:nvSpPr>
        <p:spPr>
          <a:xfrm>
            <a:off x="189000" y="1293782"/>
            <a:ext cx="6480000" cy="7740000"/>
          </a:xfrm>
          <a:prstGeom prst="roundRect">
            <a:avLst>
              <a:gd name="adj" fmla="val 1563"/>
            </a:avLst>
          </a:prstGeom>
          <a:solidFill>
            <a:schemeClr val="accent3">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ody of water with waves&#10;&#10;Description automatically generated with low confidence">
            <a:extLst>
              <a:ext uri="{FF2B5EF4-FFF2-40B4-BE49-F238E27FC236}">
                <a16:creationId xmlns:a16="http://schemas.microsoft.com/office/drawing/2014/main" id="{4F8B1860-3CDE-DD75-CB2C-4CC059426269}"/>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36588" b="38983"/>
          <a:stretch/>
        </p:blipFill>
        <p:spPr>
          <a:xfrm>
            <a:off x="-1" y="9204283"/>
            <a:ext cx="6857999" cy="701717"/>
          </a:xfrm>
          <a:prstGeom prst="rect">
            <a:avLst/>
          </a:prstGeom>
        </p:spPr>
      </p:pic>
      <p:cxnSp>
        <p:nvCxnSpPr>
          <p:cNvPr id="10" name="Straight Connector 9">
            <a:extLst>
              <a:ext uri="{FF2B5EF4-FFF2-40B4-BE49-F238E27FC236}">
                <a16:creationId xmlns:a16="http://schemas.microsoft.com/office/drawing/2014/main" id="{3CCE0671-EAF5-BABE-2778-FF051669E66E}"/>
              </a:ext>
            </a:extLst>
          </p:cNvPr>
          <p:cNvCxnSpPr>
            <a:cxnSpLocks/>
          </p:cNvCxnSpPr>
          <p:nvPr userDrawn="1"/>
        </p:nvCxnSpPr>
        <p:spPr>
          <a:xfrm>
            <a:off x="-8164" y="987873"/>
            <a:ext cx="68661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A092D7-432C-5EF2-80E5-96BBF73EF2F9}"/>
              </a:ext>
            </a:extLst>
          </p:cNvPr>
          <p:cNvCxnSpPr>
            <a:cxnSpLocks/>
          </p:cNvCxnSpPr>
          <p:nvPr userDrawn="1"/>
        </p:nvCxnSpPr>
        <p:spPr>
          <a:xfrm>
            <a:off x="3429000" y="1469571"/>
            <a:ext cx="0" cy="7364186"/>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225038D-5CE5-67B3-2A3E-CA2E19667842}"/>
              </a:ext>
            </a:extLst>
          </p:cNvPr>
          <p:cNvSpPr txBox="1">
            <a:spLocks/>
          </p:cNvSpPr>
          <p:nvPr/>
        </p:nvSpPr>
        <p:spPr>
          <a:xfrm>
            <a:off x="5306783" y="9274101"/>
            <a:ext cx="1551215" cy="568703"/>
          </a:xfrm>
          <a:prstGeom prst="rect">
            <a:avLst/>
          </a:prstGeom>
        </p:spPr>
        <p:txBody>
          <a:bodyPr vert="horz" lIns="91440" tIns="45720" rIns="91440" bIns="45720" rtlCol="0" anchor="ctr">
            <a:normAutofit fontScale="4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200" b="1" dirty="0">
                <a:solidFill>
                  <a:schemeClr val="bg1"/>
                </a:solidFill>
                <a:latin typeface="Century Gothic" panose="020B0502020202020204" pitchFamily="34" charset="0"/>
              </a:rPr>
              <a:t>TRANSORMING</a:t>
            </a:r>
          </a:p>
          <a:p>
            <a:pPr algn="l"/>
            <a:r>
              <a:rPr lang="en-GB" sz="3200" b="1" dirty="0">
                <a:solidFill>
                  <a:schemeClr val="bg1"/>
                </a:solidFill>
                <a:latin typeface="Century Gothic" panose="020B0502020202020204" pitchFamily="34" charset="0"/>
              </a:rPr>
              <a:t>OFFSHORE</a:t>
            </a:r>
          </a:p>
          <a:p>
            <a:pPr algn="l"/>
            <a:r>
              <a:rPr lang="en-GB" sz="3200" b="1" dirty="0">
                <a:solidFill>
                  <a:schemeClr val="bg1"/>
                </a:solidFill>
                <a:latin typeface="Century Gothic" panose="020B0502020202020204" pitchFamily="34" charset="0"/>
              </a:rPr>
              <a:t>ENERGY</a:t>
            </a:r>
            <a:endParaRPr lang="en-GB" sz="3200" dirty="0">
              <a:solidFill>
                <a:schemeClr val="bg1"/>
              </a:solidFill>
              <a:latin typeface="Century Gothic" panose="020B0502020202020204" pitchFamily="34" charset="0"/>
            </a:endParaRPr>
          </a:p>
        </p:txBody>
      </p:sp>
      <p:cxnSp>
        <p:nvCxnSpPr>
          <p:cNvPr id="14" name="Straight Connector 13">
            <a:extLst>
              <a:ext uri="{FF2B5EF4-FFF2-40B4-BE49-F238E27FC236}">
                <a16:creationId xmlns:a16="http://schemas.microsoft.com/office/drawing/2014/main" id="{AB91E63E-F57F-D39C-D02B-B7527CFE93BB}"/>
              </a:ext>
            </a:extLst>
          </p:cNvPr>
          <p:cNvCxnSpPr>
            <a:cxnSpLocks/>
          </p:cNvCxnSpPr>
          <p:nvPr/>
        </p:nvCxnSpPr>
        <p:spPr>
          <a:xfrm>
            <a:off x="5331275" y="9306757"/>
            <a:ext cx="0" cy="457200"/>
          </a:xfrm>
          <a:prstGeom prst="line">
            <a:avLst/>
          </a:prstGeom>
          <a:ln w="38100">
            <a:solidFill>
              <a:srgbClr val="00A0E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E66BB8D5-E38F-CF40-E912-517E03732C2C}"/>
              </a:ext>
            </a:extLst>
          </p:cNvPr>
          <p:cNvSpPr txBox="1">
            <a:spLocks/>
          </p:cNvSpPr>
          <p:nvPr userDrawn="1"/>
        </p:nvSpPr>
        <p:spPr>
          <a:xfrm>
            <a:off x="189000" y="81332"/>
            <a:ext cx="3727545" cy="858924"/>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3000" b="1" dirty="0">
                <a:solidFill>
                  <a:schemeClr val="tx1"/>
                </a:solidFill>
                <a:latin typeface="Century Gothic" panose="020B0502020202020204" pitchFamily="34" charset="0"/>
              </a:rPr>
              <a:t>Crondall</a:t>
            </a:r>
            <a:r>
              <a:rPr lang="en-GB" sz="3000" b="0" dirty="0">
                <a:solidFill>
                  <a:srgbClr val="00A0E1"/>
                </a:solidFill>
                <a:latin typeface="Century Gothic" panose="020B0502020202020204" pitchFamily="34" charset="0"/>
              </a:rPr>
              <a:t>energy</a:t>
            </a:r>
          </a:p>
        </p:txBody>
      </p:sp>
      <p:cxnSp>
        <p:nvCxnSpPr>
          <p:cNvPr id="17" name="Straight Connector 16">
            <a:extLst>
              <a:ext uri="{FF2B5EF4-FFF2-40B4-BE49-F238E27FC236}">
                <a16:creationId xmlns:a16="http://schemas.microsoft.com/office/drawing/2014/main" id="{97C3B4ED-E7F4-9363-F182-AC41F13CEE6A}"/>
              </a:ext>
            </a:extLst>
          </p:cNvPr>
          <p:cNvCxnSpPr>
            <a:cxnSpLocks/>
          </p:cNvCxnSpPr>
          <p:nvPr userDrawn="1"/>
        </p:nvCxnSpPr>
        <p:spPr>
          <a:xfrm>
            <a:off x="0" y="9196113"/>
            <a:ext cx="68579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AC795573-928D-D207-EB70-8AD99601969F}"/>
              </a:ext>
            </a:extLst>
          </p:cNvPr>
          <p:cNvSpPr txBox="1">
            <a:spLocks/>
          </p:cNvSpPr>
          <p:nvPr userDrawn="1"/>
        </p:nvSpPr>
        <p:spPr>
          <a:xfrm rot="16200000">
            <a:off x="6191017" y="270016"/>
            <a:ext cx="735775" cy="334374"/>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100" b="0" dirty="0">
                <a:solidFill>
                  <a:srgbClr val="00A0E1"/>
                </a:solidFill>
                <a:latin typeface="Avenir Next LT Pro Light" panose="020B0304020202020204" pitchFamily="34" charset="0"/>
              </a:rPr>
              <a:t>VISIT US</a:t>
            </a:r>
          </a:p>
        </p:txBody>
      </p:sp>
      <p:sp>
        <p:nvSpPr>
          <p:cNvPr id="33" name="Text Placeholder 32">
            <a:extLst>
              <a:ext uri="{FF2B5EF4-FFF2-40B4-BE49-F238E27FC236}">
                <a16:creationId xmlns:a16="http://schemas.microsoft.com/office/drawing/2014/main" id="{D41C2C85-B7F7-0F83-FF8D-4427BB99CFD9}"/>
              </a:ext>
            </a:extLst>
          </p:cNvPr>
          <p:cNvSpPr>
            <a:spLocks noGrp="1" noRot="1" noMove="1" noResize="1" noEditPoints="1" noAdjustHandles="1" noChangeArrowheads="1" noChangeShapeType="1"/>
          </p:cNvSpPr>
          <p:nvPr>
            <p:ph type="body" sz="quarter" idx="10"/>
          </p:nvPr>
        </p:nvSpPr>
        <p:spPr>
          <a:xfrm>
            <a:off x="257785" y="1470025"/>
            <a:ext cx="3090254" cy="7364413"/>
          </a:xfrm>
        </p:spPr>
        <p:txBody>
          <a:bodyPr>
            <a:normAutofit/>
          </a:bodyPr>
          <a:lstStyle>
            <a:lvl1pPr marL="0" indent="0">
              <a:buNone/>
              <a:defRPr sz="1000">
                <a:solidFill>
                  <a:schemeClr val="tx2"/>
                </a:solidFill>
              </a:defRPr>
            </a:lvl1pPr>
          </a:lstStyle>
          <a:p>
            <a:pPr algn="just">
              <a:lnSpc>
                <a:spcPct val="100000"/>
              </a:lnSpc>
            </a:pPr>
            <a:endParaRPr lang="en-US" sz="2400" dirty="0">
              <a:solidFill>
                <a:schemeClr val="tx2"/>
              </a:solidFill>
              <a:latin typeface="Avenir Next LT Pro Light" panose="020B0304020202020204" pitchFamily="34" charset="0"/>
              <a:cs typeface="Arial" panose="020B0604020202020204" pitchFamily="34" charset="0"/>
            </a:endParaRPr>
          </a:p>
        </p:txBody>
      </p:sp>
      <p:sp>
        <p:nvSpPr>
          <p:cNvPr id="34" name="Text Placeholder 32">
            <a:extLst>
              <a:ext uri="{FF2B5EF4-FFF2-40B4-BE49-F238E27FC236}">
                <a16:creationId xmlns:a16="http://schemas.microsoft.com/office/drawing/2014/main" id="{7A18A27C-8EF2-9076-0A3C-8343D5338C4C}"/>
              </a:ext>
            </a:extLst>
          </p:cNvPr>
          <p:cNvSpPr>
            <a:spLocks noGrp="1" noRot="1" noMove="1" noResize="1" noEditPoints="1" noAdjustHandles="1" noChangeArrowheads="1" noChangeShapeType="1"/>
          </p:cNvSpPr>
          <p:nvPr>
            <p:ph type="body" sz="quarter" idx="11"/>
          </p:nvPr>
        </p:nvSpPr>
        <p:spPr>
          <a:xfrm>
            <a:off x="3509961" y="1469571"/>
            <a:ext cx="3090254" cy="7364413"/>
          </a:xfrm>
        </p:spPr>
        <p:txBody>
          <a:bodyPr>
            <a:normAutofit/>
          </a:bodyPr>
          <a:lstStyle>
            <a:lvl1pPr marL="0" indent="0">
              <a:buNone/>
              <a:defRPr sz="1200">
                <a:solidFill>
                  <a:srgbClr val="00A0E1"/>
                </a:solidFill>
              </a:defRPr>
            </a:lvl1pPr>
          </a:lstStyle>
          <a:p>
            <a:pPr algn="just">
              <a:lnSpc>
                <a:spcPct val="100000"/>
              </a:lnSpc>
            </a:pPr>
            <a:endParaRPr lang="en-US" sz="2400" dirty="0">
              <a:solidFill>
                <a:schemeClr val="tx2"/>
              </a:solidFill>
              <a:latin typeface="Avenir Next LT Pro Light" panose="020B03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4650C4CC-46E8-F3FA-955B-138B9540A5A2}"/>
              </a:ext>
            </a:extLst>
          </p:cNvPr>
          <p:cNvSpPr/>
          <p:nvPr userDrawn="1"/>
        </p:nvSpPr>
        <p:spPr>
          <a:xfrm rot="10800000" flipV="1">
            <a:off x="3431634" y="845436"/>
            <a:ext cx="3486149" cy="283098"/>
          </a:xfrm>
          <a:prstGeom prst="homePlate">
            <a:avLst/>
          </a:prstGeom>
          <a:solidFill>
            <a:srgbClr val="00A0E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schemeClr val="bg1"/>
              </a:solidFill>
            </a:endParaRPr>
          </a:p>
        </p:txBody>
      </p:sp>
      <p:sp>
        <p:nvSpPr>
          <p:cNvPr id="21" name="Text Placeholder 32">
            <a:extLst>
              <a:ext uri="{FF2B5EF4-FFF2-40B4-BE49-F238E27FC236}">
                <a16:creationId xmlns:a16="http://schemas.microsoft.com/office/drawing/2014/main" id="{B24E88D5-2926-D60C-1A74-5D59181274C2}"/>
              </a:ext>
            </a:extLst>
          </p:cNvPr>
          <p:cNvSpPr>
            <a:spLocks noGrp="1"/>
          </p:cNvSpPr>
          <p:nvPr>
            <p:ph type="body" sz="quarter" idx="12" hasCustomPrompt="1"/>
          </p:nvPr>
        </p:nvSpPr>
        <p:spPr>
          <a:xfrm>
            <a:off x="3578746" y="841707"/>
            <a:ext cx="3218564" cy="279023"/>
          </a:xfrm>
        </p:spPr>
        <p:txBody>
          <a:bodyPr anchor="ctr">
            <a:noAutofit/>
          </a:bodyPr>
          <a:lstStyle>
            <a:lvl1pPr marL="0" indent="0" algn="ctr">
              <a:buNone/>
              <a:defRPr sz="1200">
                <a:solidFill>
                  <a:schemeClr val="bg1"/>
                </a:solidFill>
                <a:latin typeface="Avenir Next LT Pro Demi" panose="020B0704020202020204" pitchFamily="34" charset="0"/>
              </a:defRPr>
            </a:lvl1pPr>
          </a:lstStyle>
          <a:p>
            <a:pPr algn="just">
              <a:lnSpc>
                <a:spcPct val="100000"/>
              </a:lnSpc>
            </a:pPr>
            <a:r>
              <a:rPr lang="en-US" sz="2400" dirty="0">
                <a:solidFill>
                  <a:schemeClr val="tx2"/>
                </a:solidFill>
                <a:latin typeface="Avenir Next LT Pro Light" panose="020B0304020202020204" pitchFamily="34" charset="0"/>
                <a:cs typeface="Arial" panose="020B0604020202020204" pitchFamily="34" charset="0"/>
              </a:rPr>
              <a:t>Capability Title</a:t>
            </a:r>
          </a:p>
        </p:txBody>
      </p:sp>
      <p:sp>
        <p:nvSpPr>
          <p:cNvPr id="22" name="Title 1">
            <a:hlinkClick r:id="rId3"/>
            <a:extLst>
              <a:ext uri="{FF2B5EF4-FFF2-40B4-BE49-F238E27FC236}">
                <a16:creationId xmlns:a16="http://schemas.microsoft.com/office/drawing/2014/main" id="{59F3311E-43DE-C986-EF87-1AFB5BDA2759}"/>
              </a:ext>
            </a:extLst>
          </p:cNvPr>
          <p:cNvSpPr txBox="1">
            <a:spLocks/>
          </p:cNvSpPr>
          <p:nvPr userDrawn="1"/>
        </p:nvSpPr>
        <p:spPr>
          <a:xfrm>
            <a:off x="3916545" y="122432"/>
            <a:ext cx="1898468" cy="682659"/>
          </a:xfrm>
          <a:prstGeom prst="rect">
            <a:avLst/>
          </a:prstGeom>
        </p:spPr>
        <p:txBody>
          <a:bodyPr vert="horz" lIns="91440" tIns="45720" rIns="91440" bIns="45720" rtlCol="0" anchor="t">
            <a:normAutofit fontScale="8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lnSpc>
                <a:spcPct val="110000"/>
              </a:lnSpc>
            </a:pPr>
            <a:r>
              <a:rPr lang="en-GB" sz="900" b="1" dirty="0">
                <a:solidFill>
                  <a:schemeClr val="bg1">
                    <a:lumMod val="75000"/>
                  </a:schemeClr>
                </a:solidFill>
                <a:latin typeface="Avenir Next LT Pro Light" panose="020B0304020202020204" pitchFamily="34" charset="0"/>
              </a:rPr>
              <a:t>Energy Transition &amp; Abatement</a:t>
            </a:r>
          </a:p>
          <a:p>
            <a:pPr algn="r">
              <a:lnSpc>
                <a:spcPct val="110000"/>
              </a:lnSpc>
            </a:pPr>
            <a:r>
              <a:rPr lang="en-GB" sz="800" b="1" kern="1200" dirty="0">
                <a:solidFill>
                  <a:schemeClr val="bg1">
                    <a:lumMod val="75000"/>
                  </a:schemeClr>
                </a:solidFill>
                <a:latin typeface="Avenir Next LT Pro Light" panose="020B0304020202020204" pitchFamily="34" charset="0"/>
                <a:ea typeface="+mj-ea"/>
                <a:cs typeface="+mj-cs"/>
              </a:rPr>
              <a:t>Floating Facilities</a:t>
            </a:r>
          </a:p>
          <a:p>
            <a:pPr algn="r">
              <a:lnSpc>
                <a:spcPct val="110000"/>
              </a:lnSpc>
            </a:pPr>
            <a:r>
              <a:rPr lang="en-GB" sz="800" b="1" kern="1200" dirty="0">
                <a:solidFill>
                  <a:schemeClr val="bg1">
                    <a:lumMod val="75000"/>
                  </a:schemeClr>
                </a:solidFill>
                <a:latin typeface="Avenir Next LT Pro Light" panose="020B0304020202020204" pitchFamily="34" charset="0"/>
                <a:ea typeface="+mj-ea"/>
                <a:cs typeface="+mj-cs"/>
              </a:rPr>
              <a:t>Subsea &amp; Pipelines</a:t>
            </a:r>
          </a:p>
          <a:p>
            <a:pPr algn="r">
              <a:lnSpc>
                <a:spcPct val="110000"/>
              </a:lnSpc>
            </a:pPr>
            <a:r>
              <a:rPr lang="en-GB" sz="900" b="1" dirty="0">
                <a:solidFill>
                  <a:schemeClr val="bg1">
                    <a:lumMod val="75000"/>
                  </a:schemeClr>
                </a:solidFill>
                <a:latin typeface="Avenir Next LT Pro Light" panose="020B0304020202020204" pitchFamily="34" charset="0"/>
              </a:rPr>
              <a:t>Offshore Renewable Energy</a:t>
            </a:r>
          </a:p>
          <a:p>
            <a:pPr algn="r">
              <a:lnSpc>
                <a:spcPct val="110000"/>
              </a:lnSpc>
            </a:pPr>
            <a:r>
              <a:rPr lang="en-GB" sz="800" b="1" kern="1200" dirty="0">
                <a:solidFill>
                  <a:schemeClr val="bg1">
                    <a:lumMod val="75000"/>
                  </a:schemeClr>
                </a:solidFill>
                <a:latin typeface="Avenir Next LT Pro Light" panose="020B0304020202020204" pitchFamily="34" charset="0"/>
                <a:ea typeface="+mj-ea"/>
                <a:cs typeface="+mj-cs"/>
              </a:rPr>
              <a:t>Technology Development</a:t>
            </a:r>
          </a:p>
          <a:p>
            <a:pPr algn="r">
              <a:lnSpc>
                <a:spcPct val="110000"/>
              </a:lnSpc>
            </a:pPr>
            <a:r>
              <a:rPr lang="en-GB" sz="900" b="1" dirty="0">
                <a:solidFill>
                  <a:srgbClr val="00A0E1"/>
                </a:solidFill>
                <a:latin typeface="Avenir Next LT Pro Light" panose="020B0304020202020204" pitchFamily="34" charset="0"/>
              </a:rPr>
              <a:t>Business Consulting</a:t>
            </a:r>
            <a:endParaRPr lang="en-GB" sz="900" b="0" dirty="0">
              <a:solidFill>
                <a:srgbClr val="00A0E1"/>
              </a:solidFill>
              <a:latin typeface="Avenir Next LT Pro Light" panose="020B0304020202020204" pitchFamily="34" charset="0"/>
            </a:endParaRPr>
          </a:p>
        </p:txBody>
      </p:sp>
      <p:sp>
        <p:nvSpPr>
          <p:cNvPr id="19" name="Title 1">
            <a:hlinkClick r:id="rId4"/>
            <a:extLst>
              <a:ext uri="{FF2B5EF4-FFF2-40B4-BE49-F238E27FC236}">
                <a16:creationId xmlns:a16="http://schemas.microsoft.com/office/drawing/2014/main" id="{09BBAE19-142D-1AB2-6945-B606FDE30D7F}"/>
              </a:ext>
            </a:extLst>
          </p:cNvPr>
          <p:cNvSpPr txBox="1">
            <a:spLocks/>
          </p:cNvSpPr>
          <p:nvPr userDrawn="1"/>
        </p:nvSpPr>
        <p:spPr>
          <a:xfrm>
            <a:off x="1239953" y="9253954"/>
            <a:ext cx="3126917" cy="282616"/>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1200" dirty="0">
                <a:solidFill>
                  <a:schemeClr val="bg1"/>
                </a:solidFill>
                <a:latin typeface="Century Gothic" panose="020B0502020202020204" pitchFamily="34" charset="0"/>
              </a:rPr>
              <a:t>www.crondall-energy.com</a:t>
            </a:r>
          </a:p>
        </p:txBody>
      </p:sp>
      <p:sp>
        <p:nvSpPr>
          <p:cNvPr id="20" name="Title 1">
            <a:hlinkClick r:id="rId5"/>
            <a:extLst>
              <a:ext uri="{FF2B5EF4-FFF2-40B4-BE49-F238E27FC236}">
                <a16:creationId xmlns:a16="http://schemas.microsoft.com/office/drawing/2014/main" id="{17A979AC-5DD8-DA73-935D-99F0CE5B57DF}"/>
              </a:ext>
            </a:extLst>
          </p:cNvPr>
          <p:cNvSpPr txBox="1">
            <a:spLocks/>
          </p:cNvSpPr>
          <p:nvPr userDrawn="1"/>
        </p:nvSpPr>
        <p:spPr>
          <a:xfrm>
            <a:off x="618444" y="9511988"/>
            <a:ext cx="4369935" cy="279021"/>
          </a:xfrm>
          <a:prstGeom prst="rect">
            <a:avLst/>
          </a:prstGeom>
        </p:spPr>
        <p:txBody>
          <a:bodyPr vert="horz" lIns="91440" tIns="45720" rIns="91440" bIns="45720" rtlCol="0" anchor="ctr">
            <a:normAutofit fontScale="9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900" dirty="0">
                <a:solidFill>
                  <a:schemeClr val="bg1"/>
                </a:solidFill>
                <a:latin typeface="Century Gothic" panose="020B0502020202020204" pitchFamily="34" charset="0"/>
              </a:rPr>
              <a:t>Southampton | Aberdeen | London | Glasgow | Newcastle | Singapore | Houston</a:t>
            </a:r>
          </a:p>
        </p:txBody>
      </p:sp>
      <p:pic>
        <p:nvPicPr>
          <p:cNvPr id="23" name="Graphic 22">
            <a:hlinkClick r:id="rId6"/>
            <a:extLst>
              <a:ext uri="{FF2B5EF4-FFF2-40B4-BE49-F238E27FC236}">
                <a16:creationId xmlns:a16="http://schemas.microsoft.com/office/drawing/2014/main" id="{D18C7212-1A35-5F50-DFB6-D6ADE5777B4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5014" y="122433"/>
            <a:ext cx="678930" cy="678930"/>
          </a:xfrm>
          <a:prstGeom prst="rect">
            <a:avLst/>
          </a:prstGeom>
        </p:spPr>
      </p:pic>
    </p:spTree>
    <p:extLst>
      <p:ext uri="{BB962C8B-B14F-4D97-AF65-F5344CB8AC3E}">
        <p14:creationId xmlns:p14="http://schemas.microsoft.com/office/powerpoint/2010/main" val="188237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F9CC3-6563-4EAC-A252-BDE5148B1AF8}"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313050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F9CC3-6563-4EAC-A252-BDE5148B1AF8}"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247768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9F9CC3-6563-4EAC-A252-BDE5148B1AF8}"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5965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F9CC3-6563-4EAC-A252-BDE5148B1AF8}"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304044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9F9CC3-6563-4EAC-A252-BDE5148B1AF8}"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3521949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9F9CC3-6563-4EAC-A252-BDE5148B1AF8}"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103144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9F9CC3-6563-4EAC-A252-BDE5148B1AF8}"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415137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F9CC3-6563-4EAC-A252-BDE5148B1AF8}"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239501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9F9CC3-6563-4EAC-A252-BDE5148B1AF8}"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103207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9F9CC3-6563-4EAC-A252-BDE5148B1AF8}"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FEAE57-43EB-432E-88D2-A1EB8CBFDB5A}" type="slidenum">
              <a:rPr lang="en-GB" smtClean="0"/>
              <a:t>‹#›</a:t>
            </a:fld>
            <a:endParaRPr lang="en-GB"/>
          </a:p>
        </p:txBody>
      </p:sp>
    </p:spTree>
    <p:extLst>
      <p:ext uri="{BB962C8B-B14F-4D97-AF65-F5344CB8AC3E}">
        <p14:creationId xmlns:p14="http://schemas.microsoft.com/office/powerpoint/2010/main" val="410120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F9F9CC3-6563-4EAC-A252-BDE5148B1AF8}" type="datetimeFigureOut">
              <a:rPr lang="en-GB" smtClean="0"/>
              <a:t>18/03/2025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CFEAE57-43EB-432E-88D2-A1EB8CBFDB5A}" type="slidenum">
              <a:rPr lang="en-GB" smtClean="0"/>
              <a:t>‹#›</a:t>
            </a:fld>
            <a:endParaRPr lang="en-GB"/>
          </a:p>
        </p:txBody>
      </p:sp>
    </p:spTree>
    <p:extLst>
      <p:ext uri="{BB962C8B-B14F-4D97-AF65-F5344CB8AC3E}">
        <p14:creationId xmlns:p14="http://schemas.microsoft.com/office/powerpoint/2010/main" val="236378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9CCD9-2CE3-BBE7-0D36-1EE8C0718037}"/>
              </a:ext>
            </a:extLst>
          </p:cNvPr>
          <p:cNvSpPr>
            <a:spLocks noGrp="1"/>
          </p:cNvSpPr>
          <p:nvPr>
            <p:ph type="body" sz="quarter" idx="10"/>
          </p:nvPr>
        </p:nvSpPr>
        <p:spPr>
          <a:xfrm>
            <a:off x="257785" y="1361440"/>
            <a:ext cx="3090254" cy="7364413"/>
          </a:xfrm>
        </p:spPr>
        <p:txBody>
          <a:bodyPr>
            <a:normAutofit/>
          </a:bodyPr>
          <a:lstStyle/>
          <a:p>
            <a:pPr algn="just">
              <a:lnSpc>
                <a:spcPct val="120000"/>
              </a:lnSpc>
              <a:spcBef>
                <a:spcPts val="0"/>
              </a:spcBef>
            </a:pPr>
            <a:r>
              <a:rPr lang="en-GB" sz="1050" b="1" dirty="0">
                <a:solidFill>
                  <a:srgbClr val="00A0E1"/>
                </a:solidFill>
                <a:latin typeface="Verdana" panose="020B0604030504040204" pitchFamily="34" charset="0"/>
                <a:ea typeface="Verdana" panose="020B0604030504040204" pitchFamily="34" charset="0"/>
                <a:cs typeface="Arial" panose="020B0604020202020204" pitchFamily="34" charset="0"/>
              </a:rPr>
              <a:t>Expert witness services</a:t>
            </a:r>
            <a:endParaRPr lang="en-GB" sz="950" b="1" dirty="0">
              <a:solidFill>
                <a:srgbClr val="00A0E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50" dirty="0" err="1">
                <a:solidFill>
                  <a:schemeClr val="tx1"/>
                </a:solidFill>
                <a:latin typeface="Verdana" panose="020B0604030504040204" pitchFamily="34" charset="0"/>
                <a:ea typeface="Verdana" panose="020B0604030504040204" pitchFamily="34" charset="0"/>
                <a:cs typeface="Arial" panose="020B0604020202020204" pitchFamily="34" charset="0"/>
              </a:rPr>
              <a:t>Crondall</a:t>
            </a: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 Energy’s technical experts offer a comprehensive expert witness capability for the full-spectrum of floating production and subsea engineering, construction and operational issues.</a:t>
            </a:r>
          </a:p>
          <a:p>
            <a:pPr algn="just">
              <a:lnSpc>
                <a:spcPct val="120000"/>
              </a:lnSpc>
              <a:spcBef>
                <a:spcPts val="0"/>
              </a:spcBef>
            </a:pPr>
            <a:endParaRPr lang="en-GB" sz="95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50" dirty="0" err="1">
                <a:solidFill>
                  <a:schemeClr val="tx1"/>
                </a:solidFill>
                <a:latin typeface="Verdana" panose="020B0604030504040204" pitchFamily="34" charset="0"/>
                <a:ea typeface="Verdana" panose="020B0604030504040204" pitchFamily="34" charset="0"/>
                <a:cs typeface="Arial" panose="020B0604020202020204" pitchFamily="34" charset="0"/>
              </a:rPr>
              <a:t>Crondall</a:t>
            </a: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 Energy’s worldwide operations enable our experts to combine local knowledge with global best practice.  This offers an unparalleled breadth of experience of the appropriate technologies and practices employed on projects globally that can be used to support client’s disputes.  </a:t>
            </a:r>
          </a:p>
          <a:p>
            <a:pPr algn="just">
              <a:lnSpc>
                <a:spcPct val="120000"/>
              </a:lnSpc>
              <a:spcBef>
                <a:spcPts val="0"/>
              </a:spcBef>
            </a:pPr>
            <a:endParaRPr lang="en-GB" sz="95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50" dirty="0" err="1">
                <a:solidFill>
                  <a:schemeClr val="tx1"/>
                </a:solidFill>
                <a:latin typeface="Verdana" panose="020B0604030504040204" pitchFamily="34" charset="0"/>
                <a:ea typeface="Verdana" panose="020B0604030504040204" pitchFamily="34" charset="0"/>
                <a:cs typeface="Arial" panose="020B0604020202020204" pitchFamily="34" charset="0"/>
              </a:rPr>
              <a:t>Crondall</a:t>
            </a: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 Energy’s team comprises a diverse range of technical specialists with the education, training and years of industry experience necessary to make the informed judgements required of an expert witness and to provide an opinion on technical matters during the preliminary development of a case.  A number of </a:t>
            </a:r>
            <a:r>
              <a:rPr lang="en-GB" sz="950" dirty="0" err="1">
                <a:solidFill>
                  <a:schemeClr val="tx1"/>
                </a:solidFill>
                <a:latin typeface="Verdana" panose="020B0604030504040204" pitchFamily="34" charset="0"/>
                <a:ea typeface="Verdana" panose="020B0604030504040204" pitchFamily="34" charset="0"/>
                <a:cs typeface="Arial" panose="020B0604020202020204" pitchFamily="34" charset="0"/>
              </a:rPr>
              <a:t>Crondall</a:t>
            </a: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 Energy’s team have specific training and experience as expert witnesses.  </a:t>
            </a:r>
          </a:p>
          <a:p>
            <a:pPr algn="just">
              <a:lnSpc>
                <a:spcPct val="120000"/>
              </a:lnSpc>
              <a:spcBef>
                <a:spcPts val="0"/>
              </a:spcBef>
            </a:pPr>
            <a:endParaRPr lang="en-GB" sz="950" dirty="0">
              <a:solidFill>
                <a:schemeClr val="tx1"/>
              </a:solidFill>
              <a:latin typeface="Verdana" panose="020B0604030504040204" pitchFamily="34" charset="0"/>
              <a:ea typeface="Verdana" panose="020B0604030504040204" pitchFamily="34" charset="0"/>
              <a:cs typeface="Arial" panose="020B0604020202020204" pitchFamily="34" charset="0"/>
            </a:endParaRPr>
          </a:p>
          <a:p>
            <a:pPr algn="just">
              <a:lnSpc>
                <a:spcPct val="120000"/>
              </a:lnSpc>
              <a:spcBef>
                <a:spcPts val="0"/>
              </a:spcBef>
            </a:pPr>
            <a:r>
              <a:rPr lang="en-GB" sz="950" dirty="0" err="1">
                <a:solidFill>
                  <a:schemeClr val="tx1"/>
                </a:solidFill>
                <a:latin typeface="Verdana" panose="020B0604030504040204" pitchFamily="34" charset="0"/>
                <a:ea typeface="Verdana" panose="020B0604030504040204" pitchFamily="34" charset="0"/>
                <a:cs typeface="Arial" panose="020B0604020202020204" pitchFamily="34" charset="0"/>
              </a:rPr>
              <a:t>Crondall</a:t>
            </a: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 Energy leverages this significant project experience to deliver credible expert witness services in a wide range of key areas including:</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Project management and project delivery;</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Project cost and schedule issues;</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FPSO and FLNG topsides design, specification and operation;</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Hull and topsides structural design including structural fatigue;</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Turret mooring and riser design;</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FPSO installation;</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Operational issues;</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Subsea equipment and production systems;</a:t>
            </a:r>
          </a:p>
          <a:p>
            <a:pPr marL="171450" indent="-171450" algn="just">
              <a:lnSpc>
                <a:spcPct val="120000"/>
              </a:lnSpc>
              <a:spcBef>
                <a:spcPts val="0"/>
              </a:spcBef>
              <a:buFont typeface="Wingdings" panose="05000000000000000000" pitchFamily="2" charset="2"/>
              <a:buChar char="Ø"/>
            </a:pP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Subsea pipelines, risers and </a:t>
            </a:r>
            <a:r>
              <a:rPr lang="en-GB" sz="950" dirty="0" err="1">
                <a:solidFill>
                  <a:schemeClr val="tx1"/>
                </a:solidFill>
                <a:latin typeface="Verdana" panose="020B0604030504040204" pitchFamily="34" charset="0"/>
                <a:ea typeface="Verdana" panose="020B0604030504040204" pitchFamily="34" charset="0"/>
                <a:cs typeface="Arial" panose="020B0604020202020204" pitchFamily="34" charset="0"/>
              </a:rPr>
              <a:t>umbilicals</a:t>
            </a:r>
            <a:r>
              <a:rPr lang="en-GB" sz="950" dirty="0">
                <a:solidFill>
                  <a:schemeClr val="tx1"/>
                </a:solidFill>
                <a:latin typeface="Verdana" panose="020B0604030504040204" pitchFamily="34" charset="0"/>
                <a:ea typeface="Verdana" panose="020B0604030504040204" pitchFamily="34" charset="0"/>
                <a:cs typeface="Arial" panose="020B0604020202020204" pitchFamily="34" charset="0"/>
              </a:rPr>
              <a:t>.</a:t>
            </a:r>
          </a:p>
          <a:p>
            <a:pPr algn="just">
              <a:lnSpc>
                <a:spcPct val="120000"/>
              </a:lnSpc>
              <a:spcBef>
                <a:spcPts val="0"/>
              </a:spcBef>
            </a:pPr>
            <a:endParaRPr lang="en-US" sz="95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BEFDE34-3418-7E91-56C3-FF50F0254B67}"/>
              </a:ext>
            </a:extLst>
          </p:cNvPr>
          <p:cNvSpPr>
            <a:spLocks noGrp="1"/>
          </p:cNvSpPr>
          <p:nvPr>
            <p:ph type="body" sz="quarter" idx="11"/>
          </p:nvPr>
        </p:nvSpPr>
        <p:spPr>
          <a:xfrm>
            <a:off x="3560892" y="1374775"/>
            <a:ext cx="3090254" cy="7364413"/>
          </a:xfrm>
        </p:spPr>
        <p:txBody>
          <a:bodyPr>
            <a:normAutofit/>
          </a:bodyPr>
          <a:lstStyle/>
          <a:p>
            <a:pPr marL="0" marR="0">
              <a:lnSpc>
                <a:spcPct val="110000"/>
              </a:lnSpc>
              <a:spcBef>
                <a:spcPts val="0"/>
              </a:spcBef>
              <a:spcAft>
                <a:spcPts val="0"/>
              </a:spcAft>
              <a:tabLst>
                <a:tab pos="736600" algn="l"/>
                <a:tab pos="850900" algn="l"/>
              </a:tabLst>
            </a:pPr>
            <a:r>
              <a:rPr lang="en-GB" sz="1050" b="1" kern="50" dirty="0">
                <a:effectLst/>
                <a:latin typeface="Verdana" panose="020B0604030504040204" pitchFamily="34" charset="0"/>
                <a:ea typeface="Verdana" panose="020B0604030504040204" pitchFamily="34" charset="0"/>
                <a:cs typeface="ArialNarrow"/>
              </a:rPr>
              <a:t>Track record</a:t>
            </a:r>
            <a:endParaRPr lang="en-US" sz="950" b="1" kern="50" dirty="0">
              <a:effectLst/>
              <a:latin typeface="Verdana" panose="020B0604030504040204" pitchFamily="34" charset="0"/>
              <a:ea typeface="Verdana" panose="020B0604030504040204" pitchFamily="34" charset="0"/>
              <a:cs typeface="MinionPro-Regular"/>
            </a:endParaRPr>
          </a:p>
          <a:p>
            <a:pPr marL="0" marR="0">
              <a:lnSpc>
                <a:spcPct val="110000"/>
              </a:lnSpc>
              <a:spcBef>
                <a:spcPts val="0"/>
              </a:spcBef>
              <a:spcAft>
                <a:spcPts val="0"/>
              </a:spcAft>
            </a:pPr>
            <a:r>
              <a:rPr lang="en-GB" sz="95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Crondall</a:t>
            </a: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Energy engineers have provided expert witness support to a number of confidential projects.  Past services include:</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FPSO structural failure;</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FPSO project cost disputes;</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Pipeline buckling (both lateral and upheaval);</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Subsea component failure;</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Pipeline and riser installation failures;</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Pipeline anchor damage dispute;</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Tax and valuation disputes;</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marR="0" lvl="0" indent="-342900">
              <a:lnSpc>
                <a:spcPct val="110000"/>
              </a:lnSpc>
              <a:spcBef>
                <a:spcPts val="0"/>
              </a:spcBef>
              <a:spcAft>
                <a:spcPts val="600"/>
              </a:spcAft>
              <a:buFont typeface="Wingdings" panose="05000000000000000000" pitchFamily="2" charset="2"/>
              <a:buChar char=""/>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Ready for </a:t>
            </a:r>
            <a:r>
              <a:rPr lang="en-GB" sz="95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startup</a:t>
            </a: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disputes.</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10000"/>
              </a:lnSpc>
              <a:spcBef>
                <a:spcPts val="0"/>
              </a:spcBef>
              <a:spcAft>
                <a:spcPts val="0"/>
              </a:spcAft>
              <a:tabLst>
                <a:tab pos="736600" algn="l"/>
                <a:tab pos="850900" algn="l"/>
              </a:tabLst>
            </a:pPr>
            <a:endParaRPr lang="en-GB" sz="950" kern="1400" dirty="0">
              <a:solidFill>
                <a:schemeClr val="tx1"/>
              </a:solidFill>
              <a:effectLst/>
              <a:latin typeface="Verdana" panose="020B0604030504040204" pitchFamily="34" charset="0"/>
              <a:ea typeface="Verdana" panose="020B0604030504040204" pitchFamily="34" charset="0"/>
              <a:cs typeface="ArialNarrow"/>
            </a:endParaRPr>
          </a:p>
          <a:p>
            <a:pPr marL="0" marR="0">
              <a:lnSpc>
                <a:spcPct val="110000"/>
              </a:lnSpc>
              <a:spcBef>
                <a:spcPts val="0"/>
              </a:spcBef>
              <a:spcAft>
                <a:spcPts val="0"/>
              </a:spcAft>
              <a:tabLst>
                <a:tab pos="736600" algn="l"/>
                <a:tab pos="850900" algn="l"/>
              </a:tabLst>
            </a:pPr>
            <a:r>
              <a:rPr lang="en-GB" sz="1050" b="1" kern="1400" dirty="0">
                <a:effectLst/>
                <a:latin typeface="Verdana" panose="020B0604030504040204" pitchFamily="34" charset="0"/>
                <a:ea typeface="Verdana" panose="020B0604030504040204" pitchFamily="34" charset="0"/>
                <a:cs typeface="ArialNarrow"/>
              </a:rPr>
              <a:t>Case Study - R&amp;D tax claim</a:t>
            </a:r>
            <a:endParaRPr lang="en-US" sz="950" b="1" kern="50" dirty="0">
              <a:effectLst/>
              <a:latin typeface="Verdana" panose="020B0604030504040204" pitchFamily="34" charset="0"/>
              <a:ea typeface="Verdana" panose="020B0604030504040204" pitchFamily="34" charset="0"/>
              <a:cs typeface="MinionPro-Regular"/>
            </a:endParaRPr>
          </a:p>
          <a:p>
            <a:pPr marL="0" marR="0">
              <a:lnSpc>
                <a:spcPct val="110000"/>
              </a:lnSpc>
              <a:spcBef>
                <a:spcPts val="0"/>
              </a:spcBef>
              <a:spcAft>
                <a:spcPts val="1000"/>
              </a:spcAft>
            </a:pPr>
            <a:r>
              <a:rPr lang="en-GB" sz="95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Crondall</a:t>
            </a: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Energy provided expert witness services for an R&amp;D tax dispute.</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10000"/>
              </a:lnSpc>
              <a:spcBef>
                <a:spcPts val="0"/>
              </a:spcBef>
              <a:spcAft>
                <a:spcPts val="1000"/>
              </a:spcAft>
            </a:pPr>
            <a:r>
              <a:rPr lang="en-GB" sz="95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Crondall</a:t>
            </a: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Energy’s team reviewed contemporary FPSO designs of comparable size; throughput and regulatory regime to identify the state of technology at the time of the FPSO project delivery.  </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10000"/>
              </a:lnSpc>
              <a:spcBef>
                <a:spcPts val="0"/>
              </a:spcBef>
              <a:spcAft>
                <a:spcPts val="1000"/>
              </a:spcAft>
            </a:pP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Thereafter, </a:t>
            </a:r>
            <a:r>
              <a:rPr lang="en-GB" sz="95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Crondall</a:t>
            </a: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Energy’s engineers reviewed a large number of the project’s FEED and detailed design deliverables to identify what might or might not have qualified as R&amp;D expenditure at the time the project was executed.  </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10000"/>
              </a:lnSpc>
              <a:spcBef>
                <a:spcPts val="0"/>
              </a:spcBef>
              <a:spcAft>
                <a:spcPts val="0"/>
              </a:spcAft>
            </a:pPr>
            <a:r>
              <a:rPr lang="en-GB" sz="950" dirty="0" err="1">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Crondall</a:t>
            </a:r>
            <a:r>
              <a:rPr lang="en-GB"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Energy produced a detailed technical report outlining specific design features and scope areas that were non-standard and could potentially qualify for tax relief.  </a:t>
            </a:r>
            <a:endParaRPr lang="en-US" sz="95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20000"/>
              </a:lnSpc>
              <a:spcBef>
                <a:spcPts val="0"/>
              </a:spcBef>
            </a:pPr>
            <a:endParaRPr lang="en-GB" sz="950" dirty="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87CB252-8A8D-0D21-8F53-4EB5359C88A0}"/>
              </a:ext>
            </a:extLst>
          </p:cNvPr>
          <p:cNvSpPr>
            <a:spLocks noGrp="1"/>
          </p:cNvSpPr>
          <p:nvPr>
            <p:ph type="body" sz="quarter" idx="12"/>
          </p:nvPr>
        </p:nvSpPr>
        <p:spPr>
          <a:xfrm>
            <a:off x="3578746" y="879566"/>
            <a:ext cx="3218564" cy="241164"/>
          </a:xfrm>
        </p:spPr>
        <p:txBody>
          <a:bodyPr/>
          <a:lstStyle/>
          <a:p>
            <a:r>
              <a:rPr lang="en-GB" dirty="0">
                <a:latin typeface="Verdana" panose="020B0604030504040204" pitchFamily="34" charset="0"/>
                <a:ea typeface="Verdana" panose="020B0604030504040204" pitchFamily="34" charset="0"/>
              </a:rPr>
              <a:t>Expert Witness Services</a:t>
            </a:r>
          </a:p>
        </p:txBody>
      </p:sp>
      <p:pic>
        <p:nvPicPr>
          <p:cNvPr id="5" name="Picture 4" descr="Chain Transport 2">
            <a:extLst>
              <a:ext uri="{FF2B5EF4-FFF2-40B4-BE49-F238E27FC236}">
                <a16:creationId xmlns:a16="http://schemas.microsoft.com/office/drawing/2014/main" id="{58AE9E6E-FCBE-E1CA-6B65-00F18E52B1A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481" y="7086883"/>
            <a:ext cx="2407920" cy="1753950"/>
          </a:xfrm>
          <a:prstGeom prst="rect">
            <a:avLst/>
          </a:prstGeom>
          <a:noFill/>
          <a:ln>
            <a:noFill/>
          </a:ln>
        </p:spPr>
      </p:pic>
    </p:spTree>
    <p:extLst>
      <p:ext uri="{BB962C8B-B14F-4D97-AF65-F5344CB8AC3E}">
        <p14:creationId xmlns:p14="http://schemas.microsoft.com/office/powerpoint/2010/main" val="6855784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EC128F6321CC4C8DD168A6AC8DA888" ma:contentTypeVersion="17" ma:contentTypeDescription="Create a new document." ma:contentTypeScope="" ma:versionID="31e894ada67b5797ee6446221fdc64b9">
  <xsd:schema xmlns:xsd="http://www.w3.org/2001/XMLSchema" xmlns:xs="http://www.w3.org/2001/XMLSchema" xmlns:p="http://schemas.microsoft.com/office/2006/metadata/properties" xmlns:ns2="244f8c5c-fe5e-4ec2-908a-bb6bf7cb6d89" xmlns:ns3="3a525621-cc57-4a15-8367-7ae3413770a2" targetNamespace="http://schemas.microsoft.com/office/2006/metadata/properties" ma:root="true" ma:fieldsID="a6f50b7a0df46cb57b6cdb47282071bc" ns2:_="" ns3:_="">
    <xsd:import namespace="244f8c5c-fe5e-4ec2-908a-bb6bf7cb6d89"/>
    <xsd:import namespace="3a525621-cc57-4a15-8367-7ae3413770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4f8c5c-fe5e-4ec2-908a-bb6bf7cb6d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a81418a-3bd4-4809-84f8-a489d4960fb0"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25621-cc57-4a15-8367-7ae3413770a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d91215-9acc-400e-8b1d-8318230d1172}" ma:internalName="TaxCatchAll" ma:showField="CatchAllData" ma:web="3a525621-cc57-4a15-8367-7ae3413770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4f8c5c-fe5e-4ec2-908a-bb6bf7cb6d89">
      <Terms xmlns="http://schemas.microsoft.com/office/infopath/2007/PartnerControls"/>
    </lcf76f155ced4ddcb4097134ff3c332f>
    <TaxCatchAll xmlns="3a525621-cc57-4a15-8367-7ae3413770a2" xsi:nil="true"/>
    <SharedWithUsers xmlns="3a525621-cc57-4a15-8367-7ae3413770a2">
      <UserInfo>
        <DisplayName/>
        <AccountId xsi:nil="true"/>
        <AccountType/>
      </UserInfo>
    </SharedWithUsers>
    <MediaLengthInSeconds xmlns="244f8c5c-fe5e-4ec2-908a-bb6bf7cb6d89" xsi:nil="true"/>
  </documentManagement>
</p:properties>
</file>

<file path=customXml/itemProps1.xml><?xml version="1.0" encoding="utf-8"?>
<ds:datastoreItem xmlns:ds="http://schemas.openxmlformats.org/officeDocument/2006/customXml" ds:itemID="{2971EA41-06DD-43B1-BADA-E5A0B93B7E8E}">
  <ds:schemaRefs>
    <ds:schemaRef ds:uri="http://schemas.microsoft.com/sharepoint/v3/contenttype/forms"/>
  </ds:schemaRefs>
</ds:datastoreItem>
</file>

<file path=customXml/itemProps2.xml><?xml version="1.0" encoding="utf-8"?>
<ds:datastoreItem xmlns:ds="http://schemas.openxmlformats.org/officeDocument/2006/customXml" ds:itemID="{DD11A848-D4C1-4C96-BC52-CF7DE60B5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4f8c5c-fe5e-4ec2-908a-bb6bf7cb6d89"/>
    <ds:schemaRef ds:uri="3a525621-cc57-4a15-8367-7ae341377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81FD7-B4DB-4D25-9501-191C9C7B999F}">
  <ds:schemaRefs>
    <ds:schemaRef ds:uri="http://purl.org/dc/dcmitype/"/>
    <ds:schemaRef ds:uri="244f8c5c-fe5e-4ec2-908a-bb6bf7cb6d89"/>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infopath/2007/PartnerControls"/>
    <ds:schemaRef ds:uri="3a525621-cc57-4a15-8367-7ae3413770a2"/>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336</TotalTime>
  <Words>392</Words>
  <Application>Microsoft Office PowerPoint</Application>
  <PresentationFormat>A4 Paper (210x297 mm)</PresentationFormat>
  <Paragraphs>34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Avenir Next LT Pro Demi</vt:lpstr>
      <vt:lpstr>Avenir Next LT Pro Light</vt:lpstr>
      <vt:lpstr>Calibri</vt:lpstr>
      <vt:lpstr>Calibri Light</vt:lpstr>
      <vt:lpstr>Century Gothic</vt:lpstr>
      <vt:lpstr>Verdana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Crondallenergy</dc:title>
  <dc:creator>Lee Martin</dc:creator>
  <cp:lastModifiedBy>Amy Grant-Simpson</cp:lastModifiedBy>
  <cp:revision>8</cp:revision>
  <dcterms:created xsi:type="dcterms:W3CDTF">2022-05-04T14:24:24Z</dcterms:created>
  <dcterms:modified xsi:type="dcterms:W3CDTF">2025-03-18T14:05:54Z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0x010100AAEC128F6321CC4C8DD168A6AC8DA888</vt:lpwstr>
  </property>
  <property fmtid="{D5CDD505-2E9C-101B-9397-08002B2CF9AE}" pid="3" name="Order">
    <vt:r8>544000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ies>
</file>